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custDataLst>
    <p:tags r:id="rId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1">
          <p15:clr>
            <a:srgbClr val="A4A3A4"/>
          </p15:clr>
        </p15:guide>
        <p15:guide id="2" orient="horz" pos="6624">
          <p15:clr>
            <a:srgbClr val="A4A3A4"/>
          </p15:clr>
        </p15:guide>
        <p15:guide id="3" pos="1663">
          <p15:clr>
            <a:srgbClr val="A4A3A4"/>
          </p15:clr>
        </p15:guide>
        <p15:guide id="4" pos="1590">
          <p15:clr>
            <a:srgbClr val="A4A3A4"/>
          </p15:clr>
        </p15:guide>
        <p15:guide id="5" pos="153">
          <p15:clr>
            <a:srgbClr val="A4A3A4"/>
          </p15:clr>
        </p15:guide>
        <p15:guide id="6" pos="3101">
          <p15:clr>
            <a:srgbClr val="A4A3A4"/>
          </p15:clr>
        </p15:guide>
        <p15:guide id="7" pos="3175">
          <p15:clr>
            <a:srgbClr val="A4A3A4"/>
          </p15:clr>
        </p15:guide>
        <p15:guide id="8" pos="46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18" autoAdjust="0"/>
  </p:normalViewPr>
  <p:slideViewPr>
    <p:cSldViewPr snapToGrid="0" snapToObjects="1">
      <p:cViewPr>
        <p:scale>
          <a:sx n="200" d="100"/>
          <a:sy n="200" d="100"/>
        </p:scale>
        <p:origin x="120" y="-608"/>
      </p:cViewPr>
      <p:guideLst>
        <p:guide orient="horz" pos="681"/>
        <p:guide orient="horz" pos="6624"/>
        <p:guide pos="1663"/>
        <p:guide pos="1590"/>
        <p:guide pos="153"/>
        <p:guide pos="3101"/>
        <p:guide pos="3175"/>
        <p:guide pos="46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54099580835978"/>
          <c:y val="2.0213340315833439E-2"/>
          <c:w val="0.74723681927818719"/>
          <c:h val="0.71359497709845088"/>
        </c:manualLayout>
      </c:layout>
      <c:barChart>
        <c:barDir val="col"/>
        <c:grouping val="stacked"/>
        <c:varyColors val="0"/>
        <c:ser>
          <c:idx val="1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Sheet1!$D$4:$M$4</c:f>
              <c:numCache>
                <c:formatCode>General</c:formatCode>
                <c:ptCount val="10"/>
                <c:pt idx="0">
                  <c:v>1.9</c:v>
                </c:pt>
                <c:pt idx="1">
                  <c:v>8.1999999999999993</c:v>
                </c:pt>
                <c:pt idx="2">
                  <c:v>10.9</c:v>
                </c:pt>
                <c:pt idx="3">
                  <c:v>11.4</c:v>
                </c:pt>
                <c:pt idx="4">
                  <c:v>9.1999999999999993</c:v>
                </c:pt>
                <c:pt idx="5">
                  <c:v>7.1</c:v>
                </c:pt>
                <c:pt idx="6">
                  <c:v>8.9</c:v>
                </c:pt>
                <c:pt idx="7">
                  <c:v>9.3000000000000007</c:v>
                </c:pt>
                <c:pt idx="8">
                  <c:v>11.4</c:v>
                </c:pt>
                <c:pt idx="9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11-43C6-BA34-64AAD7251F6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5426432"/>
        <c:axId val="81421056"/>
      </c:barChart>
      <c:catAx>
        <c:axId val="754264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>
                    <a:solidFill>
                      <a:schemeClr val="tx1"/>
                    </a:solidFill>
                  </a:rPr>
                  <a:t>SIMD</a:t>
                </a:r>
              </a:p>
            </c:rich>
          </c:tx>
          <c:layout>
            <c:manualLayout>
              <c:xMode val="edge"/>
              <c:yMode val="edge"/>
              <c:x val="0.50125392495387366"/>
              <c:y val="0.88781431334622829"/>
            </c:manualLayout>
          </c:layout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421056"/>
        <c:crosses val="autoZero"/>
        <c:auto val="1"/>
        <c:lblAlgn val="ctr"/>
        <c:lblOffset val="100"/>
        <c:noMultiLvlLbl val="0"/>
      </c:catAx>
      <c:valAx>
        <c:axId val="8142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>
                    <a:solidFill>
                      <a:schemeClr val="tx1"/>
                    </a:solidFill>
                  </a:rPr>
                  <a:t>Percentage</a:t>
                </a:r>
                <a:r>
                  <a:rPr lang="en-GB" b="1" baseline="0" dirty="0">
                    <a:solidFill>
                      <a:schemeClr val="tx1"/>
                    </a:solidFill>
                  </a:rPr>
                  <a:t> (%)</a:t>
                </a:r>
                <a:endParaRPr lang="en-GB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3049060663140216E-2"/>
              <c:y val="0.1462909979987378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426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3627B-B005-4CDD-9A13-AEE833E41681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7D5C0-7E80-4926-B4F1-8296E4D076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048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7D5C0-7E80-4926-B4F1-8296E4D0760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505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43904-D4D0-4825-BA8F-3815289194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89411-6BEF-47E6-8C9E-20BB28C814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4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4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9C561-A730-43C6-8D46-4E9DF88FF1E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27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7825" y="2493963"/>
            <a:ext cx="3325813" cy="34528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7825" y="6099175"/>
            <a:ext cx="3325813" cy="345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3856038" y="2493963"/>
            <a:ext cx="3327400" cy="7059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77825" y="9737725"/>
            <a:ext cx="1765300" cy="7429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82863" y="9737725"/>
            <a:ext cx="2395537" cy="7429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418138" y="9737725"/>
            <a:ext cx="1765300" cy="742950"/>
          </a:xfrm>
        </p:spPr>
        <p:txBody>
          <a:bodyPr/>
          <a:lstStyle>
            <a:lvl1pPr>
              <a:defRPr/>
            </a:lvl1pPr>
          </a:lstStyle>
          <a:p>
            <a:fld id="{899607CD-7B83-4EBC-8BA3-2FB73448A7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88200-ED8A-4A65-874D-F550B29433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E7C77-6DBE-4FCE-B518-ECF3A89DF53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825" y="2493963"/>
            <a:ext cx="3325813" cy="705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6038" y="2493963"/>
            <a:ext cx="3327400" cy="705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7CDB7-E75F-452D-AD19-820E602E03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140A7-DDF9-4473-8A41-9B22A7ACEB3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03AD7-EF18-420C-8E5A-60E9B9757B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23A3B-001D-4F9C-B84C-1F244C48D6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822CA-D44A-4B7C-B158-2D8757E0B1C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9501C-6794-4CFD-B692-68C6A5A1EB1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3963"/>
            <a:ext cx="6805613" cy="705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defTabSz="1042988">
              <a:defRPr sz="16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ctr" defTabSz="1042988">
              <a:defRPr sz="16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r" defTabSz="1042988">
              <a:defRPr sz="1600"/>
            </a:lvl1pPr>
          </a:lstStyle>
          <a:p>
            <a:fld id="{DC55061C-ECFA-4DCD-9C08-7AEB89D6BDA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390525" indent="-390525" algn="l" defTabSz="1042988" rtl="0" fontAlgn="base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3338" indent="-260350" algn="l" defTabSz="1042988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5625" indent="-260350" algn="l" defTabSz="1042988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463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8035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google.com/url?sa=i&amp;source=images&amp;cd=&amp;cad=rja&amp;uact=8&amp;ved=2ahUKEwjxhtyiwp7bAhXEaxQKHfH4BbgQjRx6BAgBEAU&amp;url=https://www.eveningexpress.co.uk/fp/news/local/12-million-claims-bill-for-board/&amp;psig=AOvVaw3jKgRb9GoAzzhd5CSO9xjz&amp;ust=1527257111310117" TargetMode="External"/><Relationship Id="rId7" Type="http://schemas.openxmlformats.org/officeDocument/2006/relationships/hyperlink" Target="https://www.google.co.uk/url?sa=i&amp;rct=j&amp;q=&amp;esrc=s&amp;source=images&amp;cd=&amp;cad=rja&amp;uact=8&amp;ved=0ahUKEwihwcXe4PzWAhVDWRQKHS6kCJ4QjRwIBw&amp;url=https://www.eveningexpress.co.uk/fp/news/local/uni-staff-back-strike-action1/&amp;psig=AOvVaw3eljlJMazJqDCB7qNJED3l&amp;ust=150850146488469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eg"/><Relationship Id="rId5" Type="http://schemas.openxmlformats.org/officeDocument/2006/relationships/hyperlink" Target="https://www.google.com/url?sa=i&amp;source=images&amp;cd=&amp;cad=rja&amp;uact=8&amp;ved=2ahUKEwjHtbe4xJ7bAhVBlRQKHcX_DsQQjRx6BAgBEAU&amp;url=https://esrc.ukri.org/public-engagement/festival-of-social-science/apply-to-organise-an-event/applying-through-your-university/&amp;psig=AOvVaw3IbwplA73emSqJwwGTlEn7&amp;ust=1527257248973023" TargetMode="External"/><Relationship Id="rId4" Type="http://schemas.openxmlformats.org/officeDocument/2006/relationships/image" Target="../media/image1.jpeg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-3176" y="-2"/>
            <a:ext cx="7561263" cy="2456955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lIns="306000" rIns="198000" anchor="ctr"/>
          <a:lstStyle/>
          <a:p>
            <a:pPr defTabSz="1042988">
              <a:spcAft>
                <a:spcPct val="20000"/>
              </a:spcAft>
            </a:pPr>
            <a:endParaRPr lang="en-GB" sz="1200" dirty="0"/>
          </a:p>
          <a:p>
            <a:pPr defTabSz="1042988">
              <a:spcAft>
                <a:spcPct val="20000"/>
              </a:spcAft>
            </a:pPr>
            <a:endParaRPr lang="en-GB" sz="1200" b="1" dirty="0"/>
          </a:p>
          <a:p>
            <a:pPr defTabSz="1042988">
              <a:spcAft>
                <a:spcPct val="20000"/>
              </a:spcAft>
            </a:pPr>
            <a:endParaRPr lang="en-GB" sz="1200" b="1" dirty="0"/>
          </a:p>
          <a:p>
            <a:pPr defTabSz="1042988">
              <a:spcAft>
                <a:spcPct val="20000"/>
              </a:spcAft>
            </a:pPr>
            <a:endParaRPr lang="en-GB" sz="1200" b="1" dirty="0"/>
          </a:p>
          <a:p>
            <a:pPr defTabSz="1042988">
              <a:spcAft>
                <a:spcPct val="20000"/>
              </a:spcAft>
            </a:pPr>
            <a:endParaRPr lang="en-GB" sz="1200" b="1" dirty="0"/>
          </a:p>
          <a:p>
            <a:pPr defTabSz="1042988">
              <a:spcAft>
                <a:spcPct val="20000"/>
              </a:spcAft>
            </a:pPr>
            <a:endParaRPr lang="en-GB" sz="1300" b="1" dirty="0"/>
          </a:p>
          <a:p>
            <a:pPr defTabSz="1042988">
              <a:spcAft>
                <a:spcPct val="20000"/>
              </a:spcAft>
            </a:pPr>
            <a:r>
              <a:rPr lang="en-GB" sz="1300" b="1" dirty="0"/>
              <a:t>Evaluating the Effectiveness of a Primary Mental Health Care Service on Outcomes for </a:t>
            </a:r>
          </a:p>
          <a:p>
            <a:pPr defTabSz="1042988">
              <a:spcAft>
                <a:spcPct val="20000"/>
              </a:spcAft>
            </a:pPr>
            <a:r>
              <a:rPr lang="en-GB" sz="1300" b="1" dirty="0"/>
              <a:t>Common Mental Disorders: Modelling the Effect of Deprivation</a:t>
            </a:r>
            <a:br>
              <a:rPr lang="en-GB" sz="1300" b="1" dirty="0"/>
            </a:br>
            <a:br>
              <a:rPr lang="en-GB" sz="1200" b="1" dirty="0"/>
            </a:br>
            <a:r>
              <a:rPr lang="en-GB" sz="1200" dirty="0"/>
              <a:t>Jonathan Spry, MSc</a:t>
            </a:r>
            <a:r>
              <a:rPr lang="en-GB" sz="1200" baseline="30000" dirty="0"/>
              <a:t>1</a:t>
            </a:r>
            <a:r>
              <a:rPr lang="en-GB" sz="1200" dirty="0"/>
              <a:t>; Ceri Trevethan, PhD</a:t>
            </a:r>
            <a:r>
              <a:rPr lang="en-GB" sz="1200"/>
              <a:t>, DClinPsy</a:t>
            </a:r>
            <a:r>
              <a:rPr lang="en-GB" sz="1200" baseline="30000"/>
              <a:t>1</a:t>
            </a:r>
            <a:r>
              <a:rPr lang="en-GB" sz="1200" dirty="0"/>
              <a:t>; Kate Morton, DClinPsych</a:t>
            </a:r>
            <a:r>
              <a:rPr lang="en-GB" sz="1200" baseline="30000" dirty="0"/>
              <a:t>2</a:t>
            </a:r>
            <a:r>
              <a:rPr lang="en-GB" sz="1200" dirty="0"/>
              <a:t>; Alastair Robb, </a:t>
            </a:r>
          </a:p>
          <a:p>
            <a:pPr defTabSz="1042988">
              <a:spcAft>
                <a:spcPct val="20000"/>
              </a:spcAft>
            </a:pPr>
            <a:r>
              <a:rPr lang="en-GB" sz="1200" dirty="0"/>
              <a:t>MSc</a:t>
            </a:r>
            <a:r>
              <a:rPr lang="en-GB" sz="1200" baseline="30000" dirty="0"/>
              <a:t>2</a:t>
            </a:r>
            <a:r>
              <a:rPr lang="en-GB" sz="1200" dirty="0"/>
              <a:t>; &amp; Angus MacBeth, PhD, DClinPsy</a:t>
            </a:r>
            <a:r>
              <a:rPr lang="en-GB" sz="1200" baseline="30000" dirty="0"/>
              <a:t>3</a:t>
            </a:r>
          </a:p>
          <a:p>
            <a:r>
              <a:rPr lang="en-GB" sz="800" baseline="30000" dirty="0"/>
              <a:t>1</a:t>
            </a:r>
            <a:r>
              <a:rPr lang="en-GB" sz="800" dirty="0"/>
              <a:t>University of Aberdeen, Scotland, United Kingdom. </a:t>
            </a:r>
            <a:r>
              <a:rPr lang="en-GB" sz="800" baseline="30000" dirty="0"/>
              <a:t>2</a:t>
            </a:r>
            <a:r>
              <a:rPr lang="en-GB" sz="800" dirty="0"/>
              <a:t>NHS Grampian, Scotland, United Kingdom. </a:t>
            </a:r>
            <a:r>
              <a:rPr lang="en-GB" sz="800" baseline="30000" dirty="0"/>
              <a:t>3</a:t>
            </a:r>
            <a:r>
              <a:rPr lang="en-GB" sz="800" dirty="0"/>
              <a:t>University of Edinburgh, Scotland, United Kingdom. </a:t>
            </a:r>
          </a:p>
          <a:p>
            <a:pPr defTabSz="1042988">
              <a:spcAft>
                <a:spcPct val="20000"/>
              </a:spcAft>
            </a:pPr>
            <a:endParaRPr lang="en-GB" sz="1200" dirty="0"/>
          </a:p>
          <a:p>
            <a:pPr defTabSz="1042988">
              <a:spcAft>
                <a:spcPct val="20000"/>
              </a:spcAft>
            </a:pPr>
            <a:endParaRPr lang="en-GB" sz="1200" b="1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1859" y="2588170"/>
            <a:ext cx="2440545" cy="8088719"/>
          </a:xfrm>
          <a:prstGeom prst="rect">
            <a:avLst/>
          </a:prstGeom>
          <a:solidFill>
            <a:srgbClr val="FFFFFF"/>
          </a:solidFill>
          <a:ln w="2857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1042988">
              <a:spcAft>
                <a:spcPct val="15000"/>
              </a:spcAft>
            </a:pPr>
            <a:r>
              <a:rPr lang="en-GB" sz="1200" b="1" dirty="0"/>
              <a:t>Introduction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Depression and anxiety disorders have been characterised as the most prevalent and debilitating common mental health problems (CMHPs) that mainly afflict adults (McManus et al., 2016; NICE, 2011). 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Evidence-based psychological therapies delivered in primary mental health care (such as the IAPT initiative) have been recognised as effective in treating CMHPs (De Lusignan et al., 2012; Clark et al., 2009).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Outcomes for the effectiveness of primary mental health care services for adults in Scotland remain limited.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High levels of socio-economic deprivation can significantly predict  high levels of psychological distress (Cientanni et al., 2017). 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Socio-economically deprived populations may also encounter more barriers in accessing and utilising psychological therapies (Health Scotland, 2018).</a:t>
            </a:r>
          </a:p>
          <a:p>
            <a:pPr>
              <a:spcAft>
                <a:spcPts val="215"/>
              </a:spcAft>
            </a:pPr>
            <a:r>
              <a:rPr lang="en-GB" sz="1200" b="1" dirty="0">
                <a:solidFill>
                  <a:srgbClr val="000000"/>
                </a:solidFill>
                <a:latin typeface="Arial"/>
              </a:rPr>
              <a:t>Research Aims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We evaluated the accessibility and effectiveness of the redesigned NHS Grampian Adult Primary Care Psychological Therapies service.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The main aims of the research were threefold: </a:t>
            </a:r>
          </a:p>
          <a:p>
            <a:pPr marL="285750" indent="-285750" defTabSz="1042988">
              <a:lnSpc>
                <a:spcPct val="110000"/>
              </a:lnSpc>
              <a:spcAft>
                <a:spcPct val="30000"/>
              </a:spcAft>
              <a:buFont typeface="+mj-lt"/>
              <a:buAutoNum type="romanUcPeriod"/>
            </a:pPr>
            <a:r>
              <a:rPr lang="en-GB" sz="800" dirty="0"/>
              <a:t>Establish clinical and demographic characteristics of individuals accessing the service.</a:t>
            </a:r>
          </a:p>
          <a:p>
            <a:pPr marL="285750" indent="-285750" defTabSz="1042988">
              <a:lnSpc>
                <a:spcPct val="110000"/>
              </a:lnSpc>
              <a:spcAft>
                <a:spcPct val="30000"/>
              </a:spcAft>
              <a:buFont typeface="+mj-lt"/>
              <a:buAutoNum type="romanUcPeriod"/>
            </a:pPr>
            <a:r>
              <a:rPr lang="en-GB" sz="800" dirty="0"/>
              <a:t>Evaluate the impact of service delivery on post-treatment outcomes</a:t>
            </a:r>
          </a:p>
          <a:p>
            <a:pPr marL="285750" indent="-285750" defTabSz="1042988">
              <a:lnSpc>
                <a:spcPct val="110000"/>
              </a:lnSpc>
              <a:spcAft>
                <a:spcPct val="30000"/>
              </a:spcAft>
              <a:buFont typeface="+mj-lt"/>
              <a:buAutoNum type="romanUcPeriod"/>
            </a:pPr>
            <a:r>
              <a:rPr lang="en-GB" sz="800" dirty="0"/>
              <a:t>Model the impact of baseline characteristics such as social deprivation on access to, and effectiveness of the service.</a:t>
            </a:r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r>
              <a:rPr lang="en-GB" sz="1200" b="1" dirty="0">
                <a:solidFill>
                  <a:srgbClr val="000000"/>
                </a:solidFill>
                <a:latin typeface="Arial"/>
              </a:rPr>
              <a:t>Method</a:t>
            </a:r>
            <a:endParaRPr lang="en-GB" sz="12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A pre-post study design was adopted with the objective of measuring patient improvement in symptomatology post-intervention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The sample (</a:t>
            </a:r>
            <a:r>
              <a:rPr lang="en-GB" sz="800" i="1" dirty="0"/>
              <a:t>N</a:t>
            </a:r>
            <a:r>
              <a:rPr lang="en-GB" sz="800" dirty="0"/>
              <a:t> = 1607) comprised of adult patients referred to the service by GPs over a 19-month period (November 2016 – June 2018). The mean age was = 35.47 years, (</a:t>
            </a:r>
            <a:r>
              <a:rPr lang="en-GB" sz="800" i="1" dirty="0"/>
              <a:t>SD = </a:t>
            </a:r>
            <a:r>
              <a:rPr lang="en-GB" sz="800" dirty="0"/>
              <a:t>14.17; Range = 16-86 years).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Patients completed clinical outcome measures at pre-treatment and post-treatment: the PHQ-9, GAD-7 and WSAS. Individual socio-economic deprivation was measured by the Scottish Index of Multiple Deprivation (SIMD). 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Intention-to-Treat analyses were conducted  (</a:t>
            </a:r>
            <a:r>
              <a:rPr lang="en-GB" sz="800" i="1" dirty="0"/>
              <a:t>n</a:t>
            </a:r>
            <a:r>
              <a:rPr lang="en-GB" sz="800" dirty="0"/>
              <a:t> = 356). T-tests, McNemar’s test and multiple linear regression were performed.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sz="800" dirty="0"/>
          </a:p>
        </p:txBody>
      </p:sp>
      <p:sp>
        <p:nvSpPr>
          <p:cNvPr id="2259" name="Rectangle 211"/>
          <p:cNvSpPr>
            <a:spLocks noChangeArrowheads="1"/>
          </p:cNvSpPr>
          <p:nvPr/>
        </p:nvSpPr>
        <p:spPr bwMode="auto">
          <a:xfrm>
            <a:off x="2636838" y="7485063"/>
            <a:ext cx="2281237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306" tIns="52153" rIns="104306" bIns="52153"/>
          <a:lstStyle/>
          <a:p>
            <a:pPr marL="390525" indent="-390525" defTabSz="1042988">
              <a:spcBef>
                <a:spcPct val="20000"/>
              </a:spcBef>
            </a:pPr>
            <a:endParaRPr lang="en-US"/>
          </a:p>
        </p:txBody>
      </p:sp>
      <p:pic>
        <p:nvPicPr>
          <p:cNvPr id="12" name="irc_mi" descr="Image result for NHS grampian logo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590" y="80758"/>
            <a:ext cx="1201478" cy="976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rc_mi" descr="Image result for university of edinburgh  logo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72940"/>
            <a:ext cx="1729212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 result for university of aberdeen logo">
            <a:hlinkClick r:id="rId7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39" y="72940"/>
            <a:ext cx="2164229" cy="1045485"/>
          </a:xfrm>
          <a:prstGeom prst="rect">
            <a:avLst/>
          </a:prstGeom>
          <a:noFill/>
          <a:extLst/>
        </p:spPr>
      </p:pic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557303" y="2588171"/>
            <a:ext cx="2440305" cy="8088720"/>
          </a:xfrm>
          <a:prstGeom prst="rect">
            <a:avLst/>
          </a:prstGeom>
          <a:solidFill>
            <a:srgbClr val="FFFFFF"/>
          </a:solidFill>
          <a:ln w="2857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Aft>
                <a:spcPts val="215"/>
              </a:spcAft>
            </a:pPr>
            <a:r>
              <a:rPr lang="en-GB" sz="1200" b="1" dirty="0">
                <a:solidFill>
                  <a:srgbClr val="000000"/>
                </a:solidFill>
                <a:latin typeface="Arial"/>
              </a:rPr>
              <a:t>Results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In terms of sample demographics, 65.38% of the patients referred to the service were female and 34.62% were male.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Patients in the 65+ years age group were under-represented, with less patients referred compared to that expected from the GP surgery population. 19.1% of patients were experiencing physical health difficulties, and 39.3% of patients reported engaging in previous interventions. 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The exact proportion of patients on prescribed medication significantly reduced from 52% at pre-treatment to 39% at post-treatment; </a:t>
            </a:r>
            <a:r>
              <a:rPr lang="en-GB" sz="800" i="1" dirty="0"/>
              <a:t>χ</a:t>
            </a:r>
            <a:r>
              <a:rPr lang="en-GB" sz="800" i="1" baseline="30000" dirty="0"/>
              <a:t>2 </a:t>
            </a:r>
            <a:r>
              <a:rPr lang="en-GB" sz="800" dirty="0"/>
              <a:t>(1) =</a:t>
            </a:r>
            <a:r>
              <a:rPr lang="en-GB" sz="800" i="1" dirty="0"/>
              <a:t> </a:t>
            </a:r>
            <a:r>
              <a:rPr lang="en-GB" sz="800" dirty="0"/>
              <a:t>188.66, </a:t>
            </a:r>
            <a:r>
              <a:rPr lang="en-GB" sz="800" i="1" dirty="0"/>
              <a:t>p </a:t>
            </a:r>
            <a:r>
              <a:rPr lang="en-GB" sz="800" dirty="0"/>
              <a:t>&lt;</a:t>
            </a:r>
            <a:r>
              <a:rPr lang="en-GB" sz="800" i="1" dirty="0"/>
              <a:t> </a:t>
            </a:r>
            <a:r>
              <a:rPr lang="en-GB" sz="800" dirty="0"/>
              <a:t>.001</a:t>
            </a:r>
            <a:r>
              <a:rPr lang="en-GB" sz="800" i="1" dirty="0"/>
              <a:t>, g </a:t>
            </a:r>
            <a:r>
              <a:rPr lang="en-GB" sz="800" dirty="0"/>
              <a:t>= 0.42.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Paired samples t-tests indicated a significant reduction in mean PHQ-9 and GAD-7 scores from pre-treatment to post-treatment; </a:t>
            </a:r>
            <a:r>
              <a:rPr lang="en-GB" sz="800" i="1" dirty="0"/>
              <a:t>p</a:t>
            </a:r>
            <a:r>
              <a:rPr lang="en-GB" sz="800" dirty="0"/>
              <a:t> &lt; .001, </a:t>
            </a:r>
            <a:r>
              <a:rPr lang="en-GB" sz="800" i="1" dirty="0"/>
              <a:t>d </a:t>
            </a:r>
            <a:r>
              <a:rPr lang="en-GB" sz="800" dirty="0"/>
              <a:t>= 0.90 (PHQ-9), </a:t>
            </a:r>
            <a:r>
              <a:rPr lang="en-GB" sz="800" i="1" dirty="0"/>
              <a:t>d</a:t>
            </a:r>
            <a:r>
              <a:rPr lang="en-GB" sz="800" dirty="0"/>
              <a:t> = 0.93 (GAD-7).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There was a significant reduction in the proportion of patients scoring within the clinical range at post-treatment; </a:t>
            </a:r>
            <a:r>
              <a:rPr lang="en-GB" sz="800" i="1" dirty="0"/>
              <a:t>p </a:t>
            </a:r>
            <a:r>
              <a:rPr lang="en-GB" sz="800" dirty="0"/>
              <a:t>&lt;</a:t>
            </a:r>
            <a:r>
              <a:rPr lang="en-GB" sz="800" i="1" dirty="0"/>
              <a:t> </a:t>
            </a:r>
            <a:r>
              <a:rPr lang="en-GB" sz="800" dirty="0"/>
              <a:t>.001</a:t>
            </a:r>
            <a:r>
              <a:rPr lang="en-GB" sz="800" i="1" dirty="0"/>
              <a:t>, g </a:t>
            </a:r>
            <a:r>
              <a:rPr lang="en-GB" sz="800" dirty="0"/>
              <a:t>= 0.48 (PHQ-9)</a:t>
            </a:r>
            <a:r>
              <a:rPr lang="en-GB" sz="800" i="1" dirty="0"/>
              <a:t>, g </a:t>
            </a:r>
            <a:r>
              <a:rPr lang="en-GB" sz="800" dirty="0"/>
              <a:t>= 0.45 (GAD-7). Increased social functioning was also identified overall: </a:t>
            </a:r>
            <a:r>
              <a:rPr lang="en-GB" sz="800" i="1" dirty="0"/>
              <a:t>p</a:t>
            </a:r>
            <a:r>
              <a:rPr lang="en-GB" sz="800" dirty="0"/>
              <a:t> &lt; .001, </a:t>
            </a:r>
            <a:r>
              <a:rPr lang="en-GB" sz="800" i="1" dirty="0"/>
              <a:t>d </a:t>
            </a:r>
            <a:r>
              <a:rPr lang="en-GB" sz="800" dirty="0"/>
              <a:t>= 1.32. A large proportion of patients demonstrated an overall reliable improvement in symptomatology.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The regression models containing all predictor variables for post-treatment PHQ-9 and post-treatment GAD-7 scores were significant (see Tables 1 and  2 respectively). </a:t>
            </a:r>
            <a:br>
              <a:rPr lang="en-GB" sz="800" dirty="0"/>
            </a:br>
            <a:endParaRPr lang="en-GB" sz="800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r>
              <a:rPr lang="en-GB" sz="800" dirty="0"/>
              <a:t>Table 1. </a:t>
            </a:r>
            <a:r>
              <a:rPr lang="en-GB" sz="800" i="1" dirty="0"/>
              <a:t>The significant predictor variables for post-treatment PHQ-9 scores.</a:t>
            </a:r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sz="800" i="1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sz="800" i="1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sz="800" i="1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sz="800" i="1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sz="800" i="1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sz="800" i="1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sz="800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br>
              <a:rPr lang="en-GB" sz="800" dirty="0"/>
            </a:br>
            <a:r>
              <a:rPr lang="en-GB" sz="800" dirty="0"/>
              <a:t>Table 2. </a:t>
            </a:r>
            <a:r>
              <a:rPr lang="en-GB" sz="800" i="1" dirty="0"/>
              <a:t>The significant predictor variables for post-treatment GAD-7 scores.</a:t>
            </a:r>
            <a:endParaRPr lang="en-GB" sz="800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sz="800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br>
              <a:rPr lang="en-GB" dirty="0"/>
            </a:br>
            <a:endParaRPr lang="en-GB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053119" y="2588170"/>
            <a:ext cx="2440305" cy="8088719"/>
          </a:xfrm>
          <a:prstGeom prst="rect">
            <a:avLst/>
          </a:prstGeom>
          <a:solidFill>
            <a:srgbClr val="FFFFFF"/>
          </a:solidFill>
          <a:ln w="2857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The most socially deprived patients (illustrated by SIMD Decile 1) were under-represented and less likely to be referred by their GP surgery to the service (see Figure 1).</a:t>
            </a:r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r>
              <a:rPr lang="en-GB" sz="800" dirty="0"/>
              <a:t>Figure 1.</a:t>
            </a:r>
            <a:r>
              <a:rPr lang="en-GB" sz="800" i="1" dirty="0"/>
              <a:t> The overall percentage of patients referred by GP surgeries in each SIMD decile category.</a:t>
            </a: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When limiting analyses to patients from SIMD deciles 1-4 (</a:t>
            </a:r>
            <a:r>
              <a:rPr lang="en-US" sz="800" i="1" dirty="0"/>
              <a:t>n</a:t>
            </a:r>
            <a:r>
              <a:rPr lang="en-US" sz="800" dirty="0"/>
              <a:t> = 95), the results were similar and arguably stronger than the whole sample on the key parameter of clinical effectiveness.</a:t>
            </a:r>
          </a:p>
          <a:p>
            <a:pPr>
              <a:spcAft>
                <a:spcPts val="215"/>
              </a:spcAft>
            </a:pPr>
            <a:r>
              <a:rPr lang="en-GB" sz="1200" b="1" dirty="0">
                <a:solidFill>
                  <a:srgbClr val="000000"/>
                </a:solidFill>
                <a:latin typeface="Arial"/>
              </a:rPr>
              <a:t>Discussion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The findings indicated significant, large pre-post treatment effects for reductions in anxiety and depression symptoms; and overall increased social functioning. 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Males, older adults, and individuals with comorbid physical health conditions were under-represented in the sample compared to population estimates.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Individuals from areas of higher social deprivation were also under-represented, but those who did receive treatment reported clinical improvements consistent with the overall sample.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These data demonstrate the effectiveness of an IAPT-informed psychological therapies approach in Scotland. The findings also reveal the utility of high-quality routine data capture in the NHS to inform service standards, and future development priorities, in line with the Mental Health Strategy. </a:t>
            </a:r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GB" sz="800" dirty="0"/>
              <a:t>Further work is required to improve equitable access to primary mental health care.</a:t>
            </a:r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r>
              <a:rPr lang="en-GB" sz="700" u="sng" dirty="0"/>
              <a:t>References</a:t>
            </a:r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r>
              <a:rPr lang="en-GB" sz="400" dirty="0" err="1"/>
              <a:t>Cientanni</a:t>
            </a:r>
            <a:r>
              <a:rPr lang="en-GB" sz="400" dirty="0"/>
              <a:t>, F., Power, K., Sani, F., Wright, C., </a:t>
            </a:r>
            <a:r>
              <a:rPr lang="en-GB" sz="400" dirty="0" err="1"/>
              <a:t>Baty</a:t>
            </a:r>
            <a:r>
              <a:rPr lang="en-GB" sz="400" dirty="0"/>
              <a:t>, F., Hustings, K., Morgan, D., &amp; Tanner, G. (2017). Comparing social group identifications and socioeconomic deprivation as predictors of psychological distress: Evidence from a Scottish primary care sample. </a:t>
            </a:r>
            <a:r>
              <a:rPr lang="en-GB" sz="400" i="1" dirty="0"/>
              <a:t>British Journal of Social Psychology, 56, </a:t>
            </a:r>
            <a:r>
              <a:rPr lang="en-GB" sz="400" dirty="0"/>
              <a:t>705-722. </a:t>
            </a:r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r>
              <a:rPr lang="en-GB" sz="400" dirty="0"/>
              <a:t>Clark, D. M., Layard, R., Smithies, R., Richards, D. A., Suckling, R., &amp; Wright, B. (2009). Improving access to psychological therapy: Initial evaluation of two UK demonstration sites. </a:t>
            </a:r>
            <a:r>
              <a:rPr lang="en-GB" sz="400" i="1" dirty="0"/>
              <a:t>Behaviour Research and Therapy, 47,</a:t>
            </a:r>
            <a:r>
              <a:rPr lang="en-GB" sz="400" dirty="0"/>
              <a:t> 910–920.</a:t>
            </a:r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r>
              <a:rPr lang="en-GB" sz="400" dirty="0"/>
              <a:t>De Lusignan, S., Chan, T., Parry, G., Dent-Brown, K. &amp; Kendrick, T. (2012). Referral to a new psychological therapy service is associated with reduced utilisation of healthcare and sickness absence by people with common mental health problems: a before and after comparison. </a:t>
            </a:r>
            <a:r>
              <a:rPr lang="en-GB" sz="400" i="1" dirty="0"/>
              <a:t>Journal of Epidemiological and Community Health, 66,</a:t>
            </a:r>
            <a:r>
              <a:rPr lang="en-GB" sz="400" dirty="0"/>
              <a:t> 1-10.  </a:t>
            </a:r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r>
              <a:rPr lang="en-GB" sz="400" dirty="0"/>
              <a:t>Health Scotland. (2018). </a:t>
            </a:r>
            <a:r>
              <a:rPr lang="en-GB" sz="400" i="1" dirty="0"/>
              <a:t>Mental Health and Wellbeing.</a:t>
            </a:r>
            <a:r>
              <a:rPr lang="en-GB" sz="400" dirty="0"/>
              <a:t> Retrieved from http://www.healthscotland.scot/health-topics/mental-health-and-wellbeing.</a:t>
            </a:r>
          </a:p>
          <a:p>
            <a:r>
              <a:rPr lang="en-GB" sz="400" dirty="0"/>
              <a:t>McManus, S., </a:t>
            </a:r>
            <a:r>
              <a:rPr lang="en-GB" sz="400" dirty="0" err="1"/>
              <a:t>Bebbington</a:t>
            </a:r>
            <a:r>
              <a:rPr lang="en-GB" sz="400" dirty="0"/>
              <a:t>, P., Jenkins, R., &amp; </a:t>
            </a:r>
            <a:r>
              <a:rPr lang="en-GB" sz="400" dirty="0" err="1"/>
              <a:t>Brugha</a:t>
            </a:r>
            <a:r>
              <a:rPr lang="en-GB" sz="400" dirty="0"/>
              <a:t>, T. (2016). </a:t>
            </a:r>
            <a:r>
              <a:rPr lang="en-GB" sz="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Mental health and wellbeing in England: Adult psychiatric morbidity survey 2014. </a:t>
            </a:r>
            <a:r>
              <a:rPr lang="en-GB" sz="400" dirty="0"/>
              <a:t>Leeds: NHS digital. </a:t>
            </a:r>
            <a:br>
              <a:rPr lang="en-GB" sz="400" dirty="0"/>
            </a:br>
            <a:br>
              <a:rPr lang="en-GB" sz="400" dirty="0"/>
            </a:br>
            <a:r>
              <a:rPr lang="en-GB" sz="400" dirty="0"/>
              <a:t>National Institute for Health and Care Excellence (NICE). (2011). </a:t>
            </a:r>
            <a:r>
              <a:rPr lang="en-GB" sz="400" i="1" dirty="0"/>
              <a:t>Common Mental Health Problems: Identification and Pathways to Care. </a:t>
            </a:r>
            <a:r>
              <a:rPr lang="en-GB" sz="400" dirty="0"/>
              <a:t>NICE Clinical Guideline CG123. Retrieved from https://www.nice.org.uk/guidance/cg123/chapter/Introduction. </a:t>
            </a:r>
          </a:p>
          <a:p>
            <a:endParaRPr lang="en-GB" sz="400" dirty="0"/>
          </a:p>
          <a:p>
            <a:endParaRPr lang="en-GB" sz="400" dirty="0"/>
          </a:p>
          <a:p>
            <a:endParaRPr lang="en-GB" sz="400" dirty="0"/>
          </a:p>
          <a:p>
            <a:endParaRPr lang="en-GB" sz="400" dirty="0"/>
          </a:p>
          <a:p>
            <a:endParaRPr lang="en-GB" sz="400" dirty="0"/>
          </a:p>
          <a:p>
            <a:r>
              <a:rPr lang="en-GB" sz="800" dirty="0"/>
              <a:t> </a:t>
            </a:r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sz="400" dirty="0"/>
          </a:p>
          <a:p>
            <a:pPr defTabSz="1042988">
              <a:lnSpc>
                <a:spcPct val="110000"/>
              </a:lnSpc>
              <a:spcAft>
                <a:spcPct val="30000"/>
              </a:spcAft>
            </a:pPr>
            <a:endParaRPr lang="en-GB" sz="800" b="1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 defTabSz="1042988">
              <a:lnSpc>
                <a:spcPct val="11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endParaRPr lang="en-GB" sz="1200" b="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697996527"/>
              </p:ext>
            </p:extLst>
          </p:nvPr>
        </p:nvGraphicFramePr>
        <p:xfrm>
          <a:off x="5166651" y="3239087"/>
          <a:ext cx="2213239" cy="1647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920B329F-2D67-684E-994C-E66015504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366971"/>
              </p:ext>
            </p:extLst>
          </p:nvPr>
        </p:nvGraphicFramePr>
        <p:xfrm>
          <a:off x="2636839" y="7485063"/>
          <a:ext cx="2274699" cy="1262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3517">
                  <a:extLst>
                    <a:ext uri="{9D8B030D-6E8A-4147-A177-3AD203B41FA5}">
                      <a16:colId xmlns:a16="http://schemas.microsoft.com/office/drawing/2014/main" val="1070009363"/>
                    </a:ext>
                  </a:extLst>
                </a:gridCol>
                <a:gridCol w="372346">
                  <a:extLst>
                    <a:ext uri="{9D8B030D-6E8A-4147-A177-3AD203B41FA5}">
                      <a16:colId xmlns:a16="http://schemas.microsoft.com/office/drawing/2014/main" val="4091071139"/>
                    </a:ext>
                  </a:extLst>
                </a:gridCol>
                <a:gridCol w="496295">
                  <a:extLst>
                    <a:ext uri="{9D8B030D-6E8A-4147-A177-3AD203B41FA5}">
                      <a16:colId xmlns:a16="http://schemas.microsoft.com/office/drawing/2014/main" val="270321315"/>
                    </a:ext>
                  </a:extLst>
                </a:gridCol>
                <a:gridCol w="572541">
                  <a:extLst>
                    <a:ext uri="{9D8B030D-6E8A-4147-A177-3AD203B41FA5}">
                      <a16:colId xmlns:a16="http://schemas.microsoft.com/office/drawing/2014/main" val="2875098862"/>
                    </a:ext>
                  </a:extLst>
                </a:gridCol>
              </a:tblGrid>
              <a:tr h="1751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Independent Variables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β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GB" sz="500" baseline="3000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 Change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extLst>
                  <a:ext uri="{0D108BD9-81ED-4DB2-BD59-A6C34878D82A}">
                    <a16:rowId xmlns:a16="http://schemas.microsoft.com/office/drawing/2014/main" val="1247974176"/>
                  </a:ext>
                </a:extLst>
              </a:tr>
              <a:tr h="2103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Pre-treatment PHQ-9 Scores</a:t>
                      </a: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n-GB" sz="5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.52  </a:t>
                      </a:r>
                      <a:r>
                        <a:rPr lang="en-GB" sz="500" baseline="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  .000***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   .294***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extLst>
                  <a:ext uri="{0D108BD9-81ED-4DB2-BD59-A6C34878D82A}">
                    <a16:rowId xmlns:a16="http://schemas.microsoft.com/office/drawing/2014/main" val="1441205854"/>
                  </a:ext>
                </a:extLst>
              </a:tr>
              <a:tr h="2100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 Number of Treatment</a:t>
                      </a:r>
                      <a:b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Appointments</a:t>
                      </a: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  - .12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GB" sz="5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 .011*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.013*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extLst>
                  <a:ext uri="{0D108BD9-81ED-4DB2-BD59-A6C34878D82A}">
                    <a16:rowId xmlns:a16="http://schemas.microsoft.com/office/drawing/2014/main" val="3392879291"/>
                  </a:ext>
                </a:extLst>
              </a:tr>
              <a:tr h="3219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Number of </a:t>
                      </a:r>
                      <a:b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Appointments DNA or Cancelled</a:t>
                      </a: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    .14    </a:t>
                      </a:r>
                      <a:r>
                        <a:rPr lang="en-GB" sz="500" baseline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baseline="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  .004**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 .016**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extLst>
                  <a:ext uri="{0D108BD9-81ED-4DB2-BD59-A6C34878D82A}">
                    <a16:rowId xmlns:a16="http://schemas.microsoft.com/office/drawing/2014/main" val="1988765701"/>
                  </a:ext>
                </a:extLst>
              </a:tr>
              <a:tr h="314618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GB" sz="5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GB" sz="500" baseline="0" dirty="0">
                          <a:solidFill>
                            <a:schemeClr val="tx1"/>
                          </a:solidFill>
                          <a:effectLst/>
                        </a:rPr>
                        <a:t> = .324                                  </a:t>
                      </a:r>
                      <a:r>
                        <a:rPr lang="en-GB" sz="500" i="1" baseline="0" dirty="0">
                          <a:solidFill>
                            <a:schemeClr val="tx1"/>
                          </a:solidFill>
                          <a:effectLst/>
                        </a:rPr>
                        <a:t>Note:  </a:t>
                      </a:r>
                      <a:r>
                        <a:rPr lang="en-GB" sz="500" b="1" dirty="0">
                          <a:solidFill>
                            <a:schemeClr val="tx1"/>
                          </a:solidFill>
                        </a:rPr>
                        <a:t>***p &lt; .001,   **p &lt; .01,  * p &lt; .05</a:t>
                      </a:r>
                      <a:endParaRPr lang="en-GB" sz="5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marL="66169" marR="66169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extLst>
                  <a:ext uri="{0D108BD9-81ED-4DB2-BD59-A6C34878D82A}">
                    <a16:rowId xmlns:a16="http://schemas.microsoft.com/office/drawing/2014/main" val="3324090854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0A89C752-475F-6744-AB58-0F4333BC1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581540"/>
              </p:ext>
            </p:extLst>
          </p:nvPr>
        </p:nvGraphicFramePr>
        <p:xfrm>
          <a:off x="2636838" y="9143999"/>
          <a:ext cx="2274698" cy="1446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3518">
                  <a:extLst>
                    <a:ext uri="{9D8B030D-6E8A-4147-A177-3AD203B41FA5}">
                      <a16:colId xmlns:a16="http://schemas.microsoft.com/office/drawing/2014/main" val="1070009363"/>
                    </a:ext>
                  </a:extLst>
                </a:gridCol>
                <a:gridCol w="372346">
                  <a:extLst>
                    <a:ext uri="{9D8B030D-6E8A-4147-A177-3AD203B41FA5}">
                      <a16:colId xmlns:a16="http://schemas.microsoft.com/office/drawing/2014/main" val="4091071139"/>
                    </a:ext>
                  </a:extLst>
                </a:gridCol>
                <a:gridCol w="496294">
                  <a:extLst>
                    <a:ext uri="{9D8B030D-6E8A-4147-A177-3AD203B41FA5}">
                      <a16:colId xmlns:a16="http://schemas.microsoft.com/office/drawing/2014/main" val="270321315"/>
                    </a:ext>
                  </a:extLst>
                </a:gridCol>
                <a:gridCol w="572540">
                  <a:extLst>
                    <a:ext uri="{9D8B030D-6E8A-4147-A177-3AD203B41FA5}">
                      <a16:colId xmlns:a16="http://schemas.microsoft.com/office/drawing/2014/main" val="2875098862"/>
                    </a:ext>
                  </a:extLst>
                </a:gridCol>
              </a:tblGrid>
              <a:tr h="1718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Independent Variables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β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GB" sz="500" baseline="3000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GB" sz="500">
                          <a:solidFill>
                            <a:schemeClr val="tx1"/>
                          </a:solidFill>
                          <a:effectLst/>
                        </a:rPr>
                        <a:t> Change</a:t>
                      </a:r>
                      <a:endParaRPr lang="en-GB" sz="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extLst>
                  <a:ext uri="{0D108BD9-81ED-4DB2-BD59-A6C34878D82A}">
                    <a16:rowId xmlns:a16="http://schemas.microsoft.com/office/drawing/2014/main" val="1247974176"/>
                  </a:ext>
                </a:extLst>
              </a:tr>
              <a:tr h="2252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Pre-treatment GAD7 Scores</a:t>
                      </a: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.36          </a:t>
                      </a: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.000***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.287***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extLst>
                  <a:ext uri="{0D108BD9-81ED-4DB2-BD59-A6C34878D82A}">
                    <a16:rowId xmlns:a16="http://schemas.microsoft.com/office/drawing/2014/main" val="1441205854"/>
                  </a:ext>
                </a:extLst>
              </a:tr>
              <a:tr h="225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Pre-treatment PHQ9 Scores</a:t>
                      </a: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.20          </a:t>
                      </a: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.003**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.019**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extLst>
                  <a:ext uri="{0D108BD9-81ED-4DB2-BD59-A6C34878D82A}">
                    <a16:rowId xmlns:a16="http://schemas.microsoft.com/office/drawing/2014/main" val="626804591"/>
                  </a:ext>
                </a:extLst>
              </a:tr>
              <a:tr h="2605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 Number of Treatment</a:t>
                      </a:r>
                      <a:b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Appointments</a:t>
                      </a: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.11      </a:t>
                      </a:r>
                      <a:r>
                        <a:rPr lang="en-GB" sz="5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</a:t>
                      </a: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.013*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.012*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extLst>
                  <a:ext uri="{0D108BD9-81ED-4DB2-BD59-A6C34878D82A}">
                    <a16:rowId xmlns:a16="http://schemas.microsoft.com/office/drawing/2014/main" val="3392879291"/>
                  </a:ext>
                </a:extLst>
              </a:tr>
              <a:tr h="344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Number of </a:t>
                      </a:r>
                      <a:b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Appointments DNA or Cancelled</a:t>
                      </a: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.14      </a:t>
                      </a: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.004**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.016**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extLst>
                  <a:ext uri="{0D108BD9-81ED-4DB2-BD59-A6C34878D82A}">
                    <a16:rowId xmlns:a16="http://schemas.microsoft.com/office/drawing/2014/main" val="1988765701"/>
                  </a:ext>
                </a:extLst>
              </a:tr>
              <a:tr h="219686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GB" sz="5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GB" sz="500" baseline="0" dirty="0">
                          <a:solidFill>
                            <a:schemeClr val="tx1"/>
                          </a:solidFill>
                          <a:effectLst/>
                        </a:rPr>
                        <a:t> = .335                                     </a:t>
                      </a:r>
                      <a:r>
                        <a:rPr lang="en-GB" sz="500" i="1" baseline="0" dirty="0">
                          <a:solidFill>
                            <a:schemeClr val="tx1"/>
                          </a:solidFill>
                          <a:effectLst/>
                        </a:rPr>
                        <a:t>Note: </a:t>
                      </a:r>
                      <a:r>
                        <a:rPr lang="en-GB" sz="500" baseline="0" dirty="0">
                          <a:solidFill>
                            <a:schemeClr val="tx1"/>
                          </a:solidFill>
                          <a:effectLst/>
                        </a:rPr>
                        <a:t> ***p &lt; .001, **p &lt; .01, *p &lt; .05</a:t>
                      </a:r>
                    </a:p>
                  </a:txBody>
                  <a:tcPr marL="66169" marR="66169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69" marR="66169" marT="0" marB="0" anchor="ctr"/>
                </a:tc>
                <a:extLst>
                  <a:ext uri="{0D108BD9-81ED-4DB2-BD59-A6C34878D82A}">
                    <a16:rowId xmlns:a16="http://schemas.microsoft.com/office/drawing/2014/main" val="332409085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DDDDDD"/>
      </a:accent1>
      <a:accent2>
        <a:srgbClr val="33CCCC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DDDDDD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1191</Words>
  <Application>Microsoft Office PowerPoint</Application>
  <PresentationFormat>Custom</PresentationFormat>
  <Paragraphs>160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University of Leicester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Stuart Johnson</dc:creator>
  <cp:lastModifiedBy>Trevethan, Ceri</cp:lastModifiedBy>
  <cp:revision>93</cp:revision>
  <dcterms:created xsi:type="dcterms:W3CDTF">2007-03-05T14:13:19Z</dcterms:created>
  <dcterms:modified xsi:type="dcterms:W3CDTF">2018-11-06T02:23:16Z</dcterms:modified>
</cp:coreProperties>
</file>