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2"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19E"/>
    <a:srgbClr val="81BF70"/>
    <a:srgbClr val="5688AC"/>
    <a:srgbClr val="4CAC83"/>
    <a:srgbClr val="D37F93"/>
    <a:srgbClr val="EB546D"/>
    <a:srgbClr val="FFFCAD"/>
    <a:srgbClr val="90D67C"/>
    <a:srgbClr val="54C9F2"/>
    <a:srgbClr val="12B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80"/>
    <p:restoredTop sz="94592"/>
  </p:normalViewPr>
  <p:slideViewPr>
    <p:cSldViewPr snapToGrid="0">
      <p:cViewPr>
        <p:scale>
          <a:sx n="50" d="100"/>
          <a:sy n="50" d="100"/>
        </p:scale>
        <p:origin x="464"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7A8EA-0046-8D46-8969-55432535D05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6ECC37AC-CD42-9248-9463-836AC8C7F424}">
      <dgm:prSet/>
      <dgm:spPr/>
      <dgm:t>
        <a:bodyPr/>
        <a:lstStyle/>
        <a:p>
          <a:r>
            <a:rPr lang="en-GB" dirty="0"/>
            <a:t>Semi-structured interviews</a:t>
          </a:r>
        </a:p>
      </dgm:t>
    </dgm:pt>
    <dgm:pt modelId="{FF128EDC-0664-F64B-A155-4127EA469A90}" type="parTrans" cxnId="{A954BC36-AE6B-2A47-80A4-62C70A6467DF}">
      <dgm:prSet/>
      <dgm:spPr/>
      <dgm:t>
        <a:bodyPr/>
        <a:lstStyle/>
        <a:p>
          <a:endParaRPr lang="en-GB"/>
        </a:p>
      </dgm:t>
    </dgm:pt>
    <dgm:pt modelId="{5E5CDC59-3260-D943-9325-5BEA5CD8DF95}" type="sibTrans" cxnId="{A954BC36-AE6B-2A47-80A4-62C70A6467DF}">
      <dgm:prSet/>
      <dgm:spPr/>
      <dgm:t>
        <a:bodyPr/>
        <a:lstStyle/>
        <a:p>
          <a:endParaRPr lang="en-GB"/>
        </a:p>
      </dgm:t>
    </dgm:pt>
    <dgm:pt modelId="{0E82A401-C6BC-ED42-9F8C-BA22212277A5}">
      <dgm:prSet custT="1"/>
      <dgm:spPr/>
      <dgm:t>
        <a:bodyPr/>
        <a:lstStyle/>
        <a:p>
          <a:pPr algn="ctr"/>
          <a:r>
            <a:rPr lang="en-GB" sz="2000" b="1" dirty="0"/>
            <a:t>Landing task steps</a:t>
          </a:r>
          <a:endParaRPr lang="en-GB" sz="2000" dirty="0"/>
        </a:p>
      </dgm:t>
    </dgm:pt>
    <dgm:pt modelId="{36323E54-84B8-FB4B-91ED-A21FC8F47584}" type="parTrans" cxnId="{73A81291-A175-8446-B942-A58E6B454473}">
      <dgm:prSet/>
      <dgm:spPr/>
      <dgm:t>
        <a:bodyPr/>
        <a:lstStyle/>
        <a:p>
          <a:endParaRPr lang="en-GB"/>
        </a:p>
      </dgm:t>
    </dgm:pt>
    <dgm:pt modelId="{78E319D5-4619-8241-A8E0-435F9062C2D8}" type="sibTrans" cxnId="{73A81291-A175-8446-B942-A58E6B454473}">
      <dgm:prSet/>
      <dgm:spPr/>
      <dgm:t>
        <a:bodyPr/>
        <a:lstStyle/>
        <a:p>
          <a:endParaRPr lang="en-GB"/>
        </a:p>
      </dgm:t>
    </dgm:pt>
    <dgm:pt modelId="{1A905637-7D0D-084E-A847-C01858F3949D}">
      <dgm:prSet custT="1"/>
      <dgm:spPr/>
      <dgm:t>
        <a:bodyPr/>
        <a:lstStyle/>
        <a:p>
          <a:pPr algn="ctr"/>
          <a:r>
            <a:rPr lang="en-GB" sz="2000" b="1" dirty="0"/>
            <a:t>Interaction with the cockpit </a:t>
          </a:r>
          <a:endParaRPr lang="en-GB" sz="2000" dirty="0"/>
        </a:p>
      </dgm:t>
    </dgm:pt>
    <dgm:pt modelId="{FCDA25C6-E8E1-9B4C-9D87-D998ADA76D0F}" type="parTrans" cxnId="{BE37295B-FFE8-EE46-A680-751EFBAF49F7}">
      <dgm:prSet/>
      <dgm:spPr/>
      <dgm:t>
        <a:bodyPr/>
        <a:lstStyle/>
        <a:p>
          <a:endParaRPr lang="en-GB"/>
        </a:p>
      </dgm:t>
    </dgm:pt>
    <dgm:pt modelId="{5761211C-ADED-1D49-9F8F-B4FCC4B0D41E}" type="sibTrans" cxnId="{BE37295B-FFE8-EE46-A680-751EFBAF49F7}">
      <dgm:prSet/>
      <dgm:spPr/>
      <dgm:t>
        <a:bodyPr/>
        <a:lstStyle/>
        <a:p>
          <a:endParaRPr lang="en-GB"/>
        </a:p>
      </dgm:t>
    </dgm:pt>
    <dgm:pt modelId="{51BE7618-E338-0840-911D-0237F304A8E3}">
      <dgm:prSet custT="1"/>
      <dgm:spPr/>
      <dgm:t>
        <a:bodyPr/>
        <a:lstStyle/>
        <a:p>
          <a:pPr algn="ctr"/>
          <a:r>
            <a:rPr lang="en-GB" sz="2000" b="1" dirty="0"/>
            <a:t>Flying role </a:t>
          </a:r>
        </a:p>
      </dgm:t>
    </dgm:pt>
    <dgm:pt modelId="{2C17D2EB-D133-1D4F-982E-3032ABDA93B2}" type="sibTrans" cxnId="{B834CF67-B087-D64B-8E65-4B1E63392081}">
      <dgm:prSet/>
      <dgm:spPr/>
      <dgm:t>
        <a:bodyPr/>
        <a:lstStyle/>
        <a:p>
          <a:endParaRPr lang="en-GB"/>
        </a:p>
      </dgm:t>
    </dgm:pt>
    <dgm:pt modelId="{5D3002DD-7677-3D42-804A-96153D3C337C}" type="parTrans" cxnId="{B834CF67-B087-D64B-8E65-4B1E63392081}">
      <dgm:prSet/>
      <dgm:spPr/>
      <dgm:t>
        <a:bodyPr/>
        <a:lstStyle/>
        <a:p>
          <a:endParaRPr lang="en-GB"/>
        </a:p>
      </dgm:t>
    </dgm:pt>
    <dgm:pt modelId="{B34FD881-7050-7745-92F1-67EE1EEAF4FC}" type="pres">
      <dgm:prSet presAssocID="{3AE7A8EA-0046-8D46-8969-55432535D05C}" presName="cycle" presStyleCnt="0">
        <dgm:presLayoutVars>
          <dgm:chMax val="1"/>
          <dgm:dir/>
          <dgm:animLvl val="ctr"/>
          <dgm:resizeHandles val="exact"/>
        </dgm:presLayoutVars>
      </dgm:prSet>
      <dgm:spPr/>
    </dgm:pt>
    <dgm:pt modelId="{A71E0F9D-E830-3C4F-97A7-5307AA7CF41B}" type="pres">
      <dgm:prSet presAssocID="{6ECC37AC-CD42-9248-9463-836AC8C7F424}" presName="centerShape" presStyleLbl="node0" presStyleIdx="0" presStyleCnt="1" custLinFactNeighborX="-483" custLinFactNeighborY="-43484"/>
      <dgm:spPr/>
    </dgm:pt>
    <dgm:pt modelId="{44934A09-3C94-6C43-BAF3-03F46FC2228D}" type="pres">
      <dgm:prSet presAssocID="{36323E54-84B8-FB4B-91ED-A21FC8F47584}" presName="parTrans" presStyleLbl="bgSibTrans2D1" presStyleIdx="0" presStyleCnt="3"/>
      <dgm:spPr/>
    </dgm:pt>
    <dgm:pt modelId="{CBE7108E-C25E-FE45-BFBC-9F33A497ED4A}" type="pres">
      <dgm:prSet presAssocID="{0E82A401-C6BC-ED42-9F8C-BA22212277A5}" presName="node" presStyleLbl="node1" presStyleIdx="0" presStyleCnt="3" custRadScaleRad="78597" custRadScaleInc="-69312">
        <dgm:presLayoutVars>
          <dgm:bulletEnabled val="1"/>
        </dgm:presLayoutVars>
      </dgm:prSet>
      <dgm:spPr/>
    </dgm:pt>
    <dgm:pt modelId="{8D7684B9-931C-7B4C-8A22-6827383A122C}" type="pres">
      <dgm:prSet presAssocID="{5D3002DD-7677-3D42-804A-96153D3C337C}" presName="parTrans" presStyleLbl="bgSibTrans2D1" presStyleIdx="1" presStyleCnt="3"/>
      <dgm:spPr/>
    </dgm:pt>
    <dgm:pt modelId="{0123FABB-D03A-1846-BE20-5000E6F09CE4}" type="pres">
      <dgm:prSet presAssocID="{51BE7618-E338-0840-911D-0237F304A8E3}" presName="node" presStyleLbl="node1" presStyleIdx="1" presStyleCnt="3" custRadScaleRad="9326" custRadScaleInc="-273762">
        <dgm:presLayoutVars>
          <dgm:bulletEnabled val="1"/>
        </dgm:presLayoutVars>
      </dgm:prSet>
      <dgm:spPr/>
    </dgm:pt>
    <dgm:pt modelId="{2DA8A90F-3CDF-164F-8D4C-F102B20D8989}" type="pres">
      <dgm:prSet presAssocID="{FCDA25C6-E8E1-9B4C-9D87-D998ADA76D0F}" presName="parTrans" presStyleLbl="bgSibTrans2D1" presStyleIdx="2" presStyleCnt="3"/>
      <dgm:spPr/>
    </dgm:pt>
    <dgm:pt modelId="{2CE624CC-BC8C-E741-A6AE-AB98A66CC765}" type="pres">
      <dgm:prSet presAssocID="{1A905637-7D0D-084E-A847-C01858F3949D}" presName="node" presStyleLbl="node1" presStyleIdx="2" presStyleCnt="3" custRadScaleRad="73880" custRadScaleInc="71034">
        <dgm:presLayoutVars>
          <dgm:bulletEnabled val="1"/>
        </dgm:presLayoutVars>
      </dgm:prSet>
      <dgm:spPr/>
    </dgm:pt>
  </dgm:ptLst>
  <dgm:cxnLst>
    <dgm:cxn modelId="{37C90211-7FAC-9B4F-B995-5AF1A2C9B27F}" type="presOf" srcId="{51BE7618-E338-0840-911D-0237F304A8E3}" destId="{0123FABB-D03A-1846-BE20-5000E6F09CE4}" srcOrd="0" destOrd="0" presId="urn:microsoft.com/office/officeart/2005/8/layout/radial4"/>
    <dgm:cxn modelId="{B247E033-7C62-9B4A-904A-4D0901DCEBAE}" type="presOf" srcId="{3AE7A8EA-0046-8D46-8969-55432535D05C}" destId="{B34FD881-7050-7745-92F1-67EE1EEAF4FC}" srcOrd="0" destOrd="0" presId="urn:microsoft.com/office/officeart/2005/8/layout/radial4"/>
    <dgm:cxn modelId="{A954BC36-AE6B-2A47-80A4-62C70A6467DF}" srcId="{3AE7A8EA-0046-8D46-8969-55432535D05C}" destId="{6ECC37AC-CD42-9248-9463-836AC8C7F424}" srcOrd="0" destOrd="0" parTransId="{FF128EDC-0664-F64B-A155-4127EA469A90}" sibTransId="{5E5CDC59-3260-D943-9325-5BEA5CD8DF95}"/>
    <dgm:cxn modelId="{1E9B935A-0445-BA4B-BBB6-A86AD0E46452}" type="presOf" srcId="{1A905637-7D0D-084E-A847-C01858F3949D}" destId="{2CE624CC-BC8C-E741-A6AE-AB98A66CC765}" srcOrd="0" destOrd="0" presId="urn:microsoft.com/office/officeart/2005/8/layout/radial4"/>
    <dgm:cxn modelId="{BE37295B-FFE8-EE46-A680-751EFBAF49F7}" srcId="{6ECC37AC-CD42-9248-9463-836AC8C7F424}" destId="{1A905637-7D0D-084E-A847-C01858F3949D}" srcOrd="2" destOrd="0" parTransId="{FCDA25C6-E8E1-9B4C-9D87-D998ADA76D0F}" sibTransId="{5761211C-ADED-1D49-9F8F-B4FCC4B0D41E}"/>
    <dgm:cxn modelId="{01AD0E64-262C-B041-B3FB-7A3FDF65DBB1}" type="presOf" srcId="{5D3002DD-7677-3D42-804A-96153D3C337C}" destId="{8D7684B9-931C-7B4C-8A22-6827383A122C}" srcOrd="0" destOrd="0" presId="urn:microsoft.com/office/officeart/2005/8/layout/radial4"/>
    <dgm:cxn modelId="{B834CF67-B087-D64B-8E65-4B1E63392081}" srcId="{6ECC37AC-CD42-9248-9463-836AC8C7F424}" destId="{51BE7618-E338-0840-911D-0237F304A8E3}" srcOrd="1" destOrd="0" parTransId="{5D3002DD-7677-3D42-804A-96153D3C337C}" sibTransId="{2C17D2EB-D133-1D4F-982E-3032ABDA93B2}"/>
    <dgm:cxn modelId="{9DDBD16C-E75F-3E4B-8383-A05942DB7F03}" type="presOf" srcId="{36323E54-84B8-FB4B-91ED-A21FC8F47584}" destId="{44934A09-3C94-6C43-BAF3-03F46FC2228D}" srcOrd="0" destOrd="0" presId="urn:microsoft.com/office/officeart/2005/8/layout/radial4"/>
    <dgm:cxn modelId="{73A81291-A175-8446-B942-A58E6B454473}" srcId="{6ECC37AC-CD42-9248-9463-836AC8C7F424}" destId="{0E82A401-C6BC-ED42-9F8C-BA22212277A5}" srcOrd="0" destOrd="0" parTransId="{36323E54-84B8-FB4B-91ED-A21FC8F47584}" sibTransId="{78E319D5-4619-8241-A8E0-435F9062C2D8}"/>
    <dgm:cxn modelId="{A882A3B7-3338-B64B-8109-197826446C78}" type="presOf" srcId="{0E82A401-C6BC-ED42-9F8C-BA22212277A5}" destId="{CBE7108E-C25E-FE45-BFBC-9F33A497ED4A}" srcOrd="0" destOrd="0" presId="urn:microsoft.com/office/officeart/2005/8/layout/radial4"/>
    <dgm:cxn modelId="{7EC94BE9-8345-3242-BE4A-148FE0B656A2}" type="presOf" srcId="{6ECC37AC-CD42-9248-9463-836AC8C7F424}" destId="{A71E0F9D-E830-3C4F-97A7-5307AA7CF41B}" srcOrd="0" destOrd="0" presId="urn:microsoft.com/office/officeart/2005/8/layout/radial4"/>
    <dgm:cxn modelId="{7B3939F4-6CE3-9B47-B400-A29DE114ACC5}" type="presOf" srcId="{FCDA25C6-E8E1-9B4C-9D87-D998ADA76D0F}" destId="{2DA8A90F-3CDF-164F-8D4C-F102B20D8989}" srcOrd="0" destOrd="0" presId="urn:microsoft.com/office/officeart/2005/8/layout/radial4"/>
    <dgm:cxn modelId="{FB979D4A-E76C-A449-9281-37CFF3BE8506}" type="presParOf" srcId="{B34FD881-7050-7745-92F1-67EE1EEAF4FC}" destId="{A71E0F9D-E830-3C4F-97A7-5307AA7CF41B}" srcOrd="0" destOrd="0" presId="urn:microsoft.com/office/officeart/2005/8/layout/radial4"/>
    <dgm:cxn modelId="{7916A145-F49B-D748-88ED-5570E1883160}" type="presParOf" srcId="{B34FD881-7050-7745-92F1-67EE1EEAF4FC}" destId="{44934A09-3C94-6C43-BAF3-03F46FC2228D}" srcOrd="1" destOrd="0" presId="urn:microsoft.com/office/officeart/2005/8/layout/radial4"/>
    <dgm:cxn modelId="{6EFDF17E-11B3-3B45-8448-092B0B434994}" type="presParOf" srcId="{B34FD881-7050-7745-92F1-67EE1EEAF4FC}" destId="{CBE7108E-C25E-FE45-BFBC-9F33A497ED4A}" srcOrd="2" destOrd="0" presId="urn:microsoft.com/office/officeart/2005/8/layout/radial4"/>
    <dgm:cxn modelId="{EAD56D73-1E79-2147-B4B6-2209A4699095}" type="presParOf" srcId="{B34FD881-7050-7745-92F1-67EE1EEAF4FC}" destId="{8D7684B9-931C-7B4C-8A22-6827383A122C}" srcOrd="3" destOrd="0" presId="urn:microsoft.com/office/officeart/2005/8/layout/radial4"/>
    <dgm:cxn modelId="{8EFD1A07-6B7D-E142-8820-177049E58B22}" type="presParOf" srcId="{B34FD881-7050-7745-92F1-67EE1EEAF4FC}" destId="{0123FABB-D03A-1846-BE20-5000E6F09CE4}" srcOrd="4" destOrd="0" presId="urn:microsoft.com/office/officeart/2005/8/layout/radial4"/>
    <dgm:cxn modelId="{9602117D-5658-0D43-A9F8-D7B95968F445}" type="presParOf" srcId="{B34FD881-7050-7745-92F1-67EE1EEAF4FC}" destId="{2DA8A90F-3CDF-164F-8D4C-F102B20D8989}" srcOrd="5" destOrd="0" presId="urn:microsoft.com/office/officeart/2005/8/layout/radial4"/>
    <dgm:cxn modelId="{7E45631E-6FBF-4447-92AC-FF4CAE357D0C}" type="presParOf" srcId="{B34FD881-7050-7745-92F1-67EE1EEAF4FC}" destId="{2CE624CC-BC8C-E741-A6AE-AB98A66CC765}" srcOrd="6" destOrd="0" presId="urn:microsoft.com/office/officeart/2005/8/layout/radial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8FF39-BF68-D746-B1DB-0974928551B1}" type="doc">
      <dgm:prSet loTypeId="urn:microsoft.com/office/officeart/2005/8/layout/matrix1" loCatId="" qsTypeId="urn:microsoft.com/office/officeart/2005/8/quickstyle/simple2" qsCatId="simple" csTypeId="urn:microsoft.com/office/officeart/2005/8/colors/accent3_2" csCatId="accent3" phldr="1"/>
      <dgm:spPr/>
      <dgm:t>
        <a:bodyPr/>
        <a:lstStyle/>
        <a:p>
          <a:endParaRPr lang="en-GB"/>
        </a:p>
      </dgm:t>
    </dgm:pt>
    <dgm:pt modelId="{1FA53754-D28E-A04D-A7EE-FC9DDAC26B58}">
      <dgm:prSet phldrT="[Text]" custT="1"/>
      <dgm:spPr>
        <a:solidFill>
          <a:srgbClr val="CAF398"/>
        </a:solidFill>
      </dgm:spPr>
      <dgm:t>
        <a:bodyPr/>
        <a:lstStyle/>
        <a:p>
          <a:r>
            <a:rPr lang="en-GB" sz="2800" b="1" dirty="0">
              <a:latin typeface="Georgia Pro" panose="02040502050405020303" pitchFamily="18" charset="0"/>
            </a:rPr>
            <a:t>Task &amp; Environmental</a:t>
          </a:r>
          <a:endParaRPr lang="en-GB" sz="2800" dirty="0"/>
        </a:p>
      </dgm:t>
    </dgm:pt>
    <dgm:pt modelId="{B4850808-21E1-8344-84EA-F9297A448F72}" type="parTrans" cxnId="{05253C93-2A2E-4F4D-A4B2-1C81217ED274}">
      <dgm:prSet/>
      <dgm:spPr/>
      <dgm:t>
        <a:bodyPr/>
        <a:lstStyle/>
        <a:p>
          <a:endParaRPr lang="en-GB"/>
        </a:p>
      </dgm:t>
    </dgm:pt>
    <dgm:pt modelId="{076A4CDC-2898-764E-8878-3C2AB8022629}" type="sibTrans" cxnId="{05253C93-2A2E-4F4D-A4B2-1C81217ED274}">
      <dgm:prSet/>
      <dgm:spPr/>
      <dgm:t>
        <a:bodyPr/>
        <a:lstStyle/>
        <a:p>
          <a:endParaRPr lang="en-GB"/>
        </a:p>
      </dgm:t>
    </dgm:pt>
    <dgm:pt modelId="{A27D7AA4-B85D-0541-B7D9-E5B246369F5D}">
      <dgm:prSet phldrT="[Text]" custT="1"/>
      <dgm:spPr>
        <a:solidFill>
          <a:schemeClr val="accent3"/>
        </a:solidFill>
      </dgm:spPr>
      <dgm:t>
        <a:bodyPr/>
        <a:lstStyle/>
        <a:p>
          <a:pPr>
            <a:buFont typeface="Arial" panose="020B0604020202020204" pitchFamily="34" charset="0"/>
            <a:buChar char="•"/>
          </a:pPr>
          <a:r>
            <a:rPr lang="en-GB" sz="2800" dirty="0">
              <a:solidFill>
                <a:schemeClr val="tx1"/>
              </a:solidFill>
              <a:latin typeface="Georgia Pro" panose="02040502050405020303" pitchFamily="18" charset="0"/>
            </a:rPr>
            <a:t>Operation/aircraft type</a:t>
          </a:r>
          <a:endParaRPr lang="en-GB" sz="2800" dirty="0">
            <a:solidFill>
              <a:schemeClr val="tx1"/>
            </a:solidFill>
          </a:endParaRPr>
        </a:p>
      </dgm:t>
    </dgm:pt>
    <dgm:pt modelId="{58A41A47-2C62-9A46-B9F6-A8206B8418CE}" type="parTrans" cxnId="{53D06D7F-35E5-1648-966B-5D1F0CA8E584}">
      <dgm:prSet/>
      <dgm:spPr/>
      <dgm:t>
        <a:bodyPr/>
        <a:lstStyle/>
        <a:p>
          <a:endParaRPr lang="en-GB"/>
        </a:p>
      </dgm:t>
    </dgm:pt>
    <dgm:pt modelId="{1338B59D-9C77-CA40-A55D-475C16ACBE71}" type="sibTrans" cxnId="{53D06D7F-35E5-1648-966B-5D1F0CA8E584}">
      <dgm:prSet/>
      <dgm:spPr/>
      <dgm:t>
        <a:bodyPr/>
        <a:lstStyle/>
        <a:p>
          <a:endParaRPr lang="en-GB"/>
        </a:p>
      </dgm:t>
    </dgm:pt>
    <dgm:pt modelId="{30DED429-0D91-6F49-AEF2-AAA127D1F3B8}">
      <dgm:prSet phldrT="[Text]" custT="1"/>
      <dgm:spPr>
        <a:solidFill>
          <a:schemeClr val="accent3"/>
        </a:solidFill>
      </dgm:spPr>
      <dgm:t>
        <a:bodyPr/>
        <a:lstStyle/>
        <a:p>
          <a:pPr>
            <a:buFont typeface="Arial" panose="020B0604020202020204" pitchFamily="34" charset="0"/>
            <a:buChar char="•"/>
          </a:pPr>
          <a:r>
            <a:rPr lang="en-GB" sz="2800" b="0">
              <a:solidFill>
                <a:schemeClr val="tx1"/>
              </a:solidFill>
              <a:latin typeface="Georgia Pro" panose="02040502050405020303" pitchFamily="18" charset="0"/>
            </a:rPr>
            <a:t>Landing site complexity</a:t>
          </a:r>
          <a:endParaRPr lang="en-GB" sz="2800" b="0" dirty="0">
            <a:solidFill>
              <a:schemeClr val="tx1"/>
            </a:solidFill>
          </a:endParaRPr>
        </a:p>
      </dgm:t>
    </dgm:pt>
    <dgm:pt modelId="{56429008-B558-D548-9F96-FB6C3D5DBE8F}" type="parTrans" cxnId="{DF5631A9-2B6B-5C4A-8C68-B3A01BDD180C}">
      <dgm:prSet/>
      <dgm:spPr/>
      <dgm:t>
        <a:bodyPr/>
        <a:lstStyle/>
        <a:p>
          <a:endParaRPr lang="en-GB"/>
        </a:p>
      </dgm:t>
    </dgm:pt>
    <dgm:pt modelId="{D0649CCA-5485-2B4C-9574-0C9F4CAED8C2}" type="sibTrans" cxnId="{DF5631A9-2B6B-5C4A-8C68-B3A01BDD180C}">
      <dgm:prSet/>
      <dgm:spPr/>
      <dgm:t>
        <a:bodyPr/>
        <a:lstStyle/>
        <a:p>
          <a:endParaRPr lang="en-GB"/>
        </a:p>
      </dgm:t>
    </dgm:pt>
    <dgm:pt modelId="{0526E10C-AAB2-D246-833C-EA4FF5A648BF}">
      <dgm:prSet phldrT="[Text]" custT="1"/>
      <dgm:spPr>
        <a:solidFill>
          <a:schemeClr val="accent3"/>
        </a:solidFill>
      </dgm:spPr>
      <dgm:t>
        <a:bodyPr/>
        <a:lstStyle/>
        <a:p>
          <a:pPr>
            <a:buFont typeface="Arial" panose="020B0604020202020204" pitchFamily="34" charset="0"/>
            <a:buChar char="•"/>
          </a:pPr>
          <a:r>
            <a:rPr lang="en-GB" sz="2800">
              <a:solidFill>
                <a:schemeClr val="tx1"/>
              </a:solidFill>
              <a:latin typeface="Georgia Pro" panose="02040502050405020303" pitchFamily="18" charset="0"/>
            </a:rPr>
            <a:t>Environmental conditions</a:t>
          </a:r>
          <a:endParaRPr lang="en-GB" sz="2800" dirty="0">
            <a:solidFill>
              <a:schemeClr val="tx1"/>
            </a:solidFill>
          </a:endParaRPr>
        </a:p>
      </dgm:t>
    </dgm:pt>
    <dgm:pt modelId="{39590FFC-F5BB-2C49-B555-F9655555A902}" type="parTrans" cxnId="{D950C7E7-9B41-1149-AA1D-B20AB0935114}">
      <dgm:prSet/>
      <dgm:spPr/>
      <dgm:t>
        <a:bodyPr/>
        <a:lstStyle/>
        <a:p>
          <a:endParaRPr lang="en-GB"/>
        </a:p>
      </dgm:t>
    </dgm:pt>
    <dgm:pt modelId="{D753F11C-6A64-5546-938C-221F45F98711}" type="sibTrans" cxnId="{D950C7E7-9B41-1149-AA1D-B20AB0935114}">
      <dgm:prSet/>
      <dgm:spPr/>
      <dgm:t>
        <a:bodyPr/>
        <a:lstStyle/>
        <a:p>
          <a:endParaRPr lang="en-GB"/>
        </a:p>
      </dgm:t>
    </dgm:pt>
    <dgm:pt modelId="{C33A9688-7020-3649-99E1-38B1BC273DBF}">
      <dgm:prSet phldrT="[Text]" custT="1"/>
      <dgm:spPr>
        <a:solidFill>
          <a:schemeClr val="accent3"/>
        </a:solidFill>
      </dgm:spPr>
      <dgm:t>
        <a:bodyPr/>
        <a:lstStyle/>
        <a:p>
          <a:pPr>
            <a:buFont typeface="Arial" panose="020B0604020202020204" pitchFamily="34" charset="0"/>
            <a:buChar char="•"/>
          </a:pPr>
          <a:r>
            <a:rPr lang="en-GB" sz="2800">
              <a:solidFill>
                <a:schemeClr val="tx1"/>
              </a:solidFill>
              <a:latin typeface="Georgia Pro" panose="02040502050405020303" pitchFamily="18" charset="0"/>
            </a:rPr>
            <a:t>Flying role and crew composition</a:t>
          </a:r>
          <a:endParaRPr lang="en-GB" sz="2800" dirty="0">
            <a:solidFill>
              <a:schemeClr val="tx1"/>
            </a:solidFill>
          </a:endParaRPr>
        </a:p>
      </dgm:t>
    </dgm:pt>
    <dgm:pt modelId="{299DF5E8-2073-2C41-8EDA-5C77886A1ACF}" type="parTrans" cxnId="{F76B8A6D-70AF-314F-B382-E0FD6CAD3F69}">
      <dgm:prSet/>
      <dgm:spPr/>
      <dgm:t>
        <a:bodyPr/>
        <a:lstStyle/>
        <a:p>
          <a:endParaRPr lang="en-GB"/>
        </a:p>
      </dgm:t>
    </dgm:pt>
    <dgm:pt modelId="{4F00EDD8-9BCB-DB4B-97E9-B07C0A0C8E8C}" type="sibTrans" cxnId="{F76B8A6D-70AF-314F-B382-E0FD6CAD3F69}">
      <dgm:prSet/>
      <dgm:spPr/>
      <dgm:t>
        <a:bodyPr/>
        <a:lstStyle/>
        <a:p>
          <a:endParaRPr lang="en-GB"/>
        </a:p>
      </dgm:t>
    </dgm:pt>
    <dgm:pt modelId="{9E649BEE-B0B5-2646-8357-418AA64E8D29}" type="pres">
      <dgm:prSet presAssocID="{51E8FF39-BF68-D746-B1DB-0974928551B1}" presName="diagram" presStyleCnt="0">
        <dgm:presLayoutVars>
          <dgm:chMax val="1"/>
          <dgm:dir/>
          <dgm:animLvl val="ctr"/>
          <dgm:resizeHandles val="exact"/>
        </dgm:presLayoutVars>
      </dgm:prSet>
      <dgm:spPr/>
    </dgm:pt>
    <dgm:pt modelId="{CC0DE7F1-A624-8346-9C20-0D375B5817A5}" type="pres">
      <dgm:prSet presAssocID="{51E8FF39-BF68-D746-B1DB-0974928551B1}" presName="matrix" presStyleCnt="0"/>
      <dgm:spPr/>
    </dgm:pt>
    <dgm:pt modelId="{83593F54-3B09-4543-AE8D-94EE04030E24}" type="pres">
      <dgm:prSet presAssocID="{51E8FF39-BF68-D746-B1DB-0974928551B1}" presName="tile1" presStyleLbl="node1" presStyleIdx="0" presStyleCnt="4"/>
      <dgm:spPr/>
    </dgm:pt>
    <dgm:pt modelId="{FFE5633F-89E5-9C43-BC3E-0DAC91BD6995}" type="pres">
      <dgm:prSet presAssocID="{51E8FF39-BF68-D746-B1DB-0974928551B1}" presName="tile1text" presStyleLbl="node1" presStyleIdx="0" presStyleCnt="4">
        <dgm:presLayoutVars>
          <dgm:chMax val="0"/>
          <dgm:chPref val="0"/>
          <dgm:bulletEnabled val="1"/>
        </dgm:presLayoutVars>
      </dgm:prSet>
      <dgm:spPr/>
    </dgm:pt>
    <dgm:pt modelId="{C8E1FF35-8243-0945-8A6C-DFB5FA0CD27D}" type="pres">
      <dgm:prSet presAssocID="{51E8FF39-BF68-D746-B1DB-0974928551B1}" presName="tile2" presStyleLbl="node1" presStyleIdx="1" presStyleCnt="4"/>
      <dgm:spPr/>
    </dgm:pt>
    <dgm:pt modelId="{A1DACC3A-2F11-5C41-9842-9386BF0B07A7}" type="pres">
      <dgm:prSet presAssocID="{51E8FF39-BF68-D746-B1DB-0974928551B1}" presName="tile2text" presStyleLbl="node1" presStyleIdx="1" presStyleCnt="4">
        <dgm:presLayoutVars>
          <dgm:chMax val="0"/>
          <dgm:chPref val="0"/>
          <dgm:bulletEnabled val="1"/>
        </dgm:presLayoutVars>
      </dgm:prSet>
      <dgm:spPr/>
    </dgm:pt>
    <dgm:pt modelId="{D97101BF-BC05-FC4D-9313-BFE26D40A4CF}" type="pres">
      <dgm:prSet presAssocID="{51E8FF39-BF68-D746-B1DB-0974928551B1}" presName="tile3" presStyleLbl="node1" presStyleIdx="2" presStyleCnt="4"/>
      <dgm:spPr/>
    </dgm:pt>
    <dgm:pt modelId="{6A2EEC00-CC04-CF4C-AA29-3563FF2252B4}" type="pres">
      <dgm:prSet presAssocID="{51E8FF39-BF68-D746-B1DB-0974928551B1}" presName="tile3text" presStyleLbl="node1" presStyleIdx="2" presStyleCnt="4">
        <dgm:presLayoutVars>
          <dgm:chMax val="0"/>
          <dgm:chPref val="0"/>
          <dgm:bulletEnabled val="1"/>
        </dgm:presLayoutVars>
      </dgm:prSet>
      <dgm:spPr/>
    </dgm:pt>
    <dgm:pt modelId="{68C75EED-68A8-6645-8229-CBBA06A6F7D4}" type="pres">
      <dgm:prSet presAssocID="{51E8FF39-BF68-D746-B1DB-0974928551B1}" presName="tile4" presStyleLbl="node1" presStyleIdx="3" presStyleCnt="4"/>
      <dgm:spPr/>
    </dgm:pt>
    <dgm:pt modelId="{99DA82E9-6B40-5046-B04C-7A9FCA428755}" type="pres">
      <dgm:prSet presAssocID="{51E8FF39-BF68-D746-B1DB-0974928551B1}" presName="tile4text" presStyleLbl="node1" presStyleIdx="3" presStyleCnt="4">
        <dgm:presLayoutVars>
          <dgm:chMax val="0"/>
          <dgm:chPref val="0"/>
          <dgm:bulletEnabled val="1"/>
        </dgm:presLayoutVars>
      </dgm:prSet>
      <dgm:spPr/>
    </dgm:pt>
    <dgm:pt modelId="{39B3AAD1-3E08-6D4F-9AB3-B03B25CA175A}" type="pres">
      <dgm:prSet presAssocID="{51E8FF39-BF68-D746-B1DB-0974928551B1}" presName="centerTile" presStyleLbl="fgShp" presStyleIdx="0" presStyleCnt="1" custScaleX="149819">
        <dgm:presLayoutVars>
          <dgm:chMax val="0"/>
          <dgm:chPref val="0"/>
        </dgm:presLayoutVars>
      </dgm:prSet>
      <dgm:spPr/>
    </dgm:pt>
  </dgm:ptLst>
  <dgm:cxnLst>
    <dgm:cxn modelId="{9E0B0708-6F04-5141-9574-2D8FF4F44A8E}" type="presOf" srcId="{1FA53754-D28E-A04D-A7EE-FC9DDAC26B58}" destId="{39B3AAD1-3E08-6D4F-9AB3-B03B25CA175A}" srcOrd="0" destOrd="0" presId="urn:microsoft.com/office/officeart/2005/8/layout/matrix1"/>
    <dgm:cxn modelId="{AA3A1310-AC4E-A041-9921-C9F24A2099F1}" type="presOf" srcId="{A27D7AA4-B85D-0541-B7D9-E5B246369F5D}" destId="{FFE5633F-89E5-9C43-BC3E-0DAC91BD6995}" srcOrd="1" destOrd="0" presId="urn:microsoft.com/office/officeart/2005/8/layout/matrix1"/>
    <dgm:cxn modelId="{554B7B10-2B66-7A43-B8B8-117768CB13BF}" type="presOf" srcId="{C33A9688-7020-3649-99E1-38B1BC273DBF}" destId="{99DA82E9-6B40-5046-B04C-7A9FCA428755}" srcOrd="1" destOrd="0" presId="urn:microsoft.com/office/officeart/2005/8/layout/matrix1"/>
    <dgm:cxn modelId="{4A87AC4D-B7EF-0F49-83CA-7DC39320DEC2}" type="presOf" srcId="{0526E10C-AAB2-D246-833C-EA4FF5A648BF}" destId="{6A2EEC00-CC04-CF4C-AA29-3563FF2252B4}" srcOrd="1" destOrd="0" presId="urn:microsoft.com/office/officeart/2005/8/layout/matrix1"/>
    <dgm:cxn modelId="{A1F9AD55-2587-7046-80AB-2CEA685150A7}" type="presOf" srcId="{C33A9688-7020-3649-99E1-38B1BC273DBF}" destId="{68C75EED-68A8-6645-8229-CBBA06A6F7D4}" srcOrd="0" destOrd="0" presId="urn:microsoft.com/office/officeart/2005/8/layout/matrix1"/>
    <dgm:cxn modelId="{7C214A6D-5ACD-4B42-9CD3-015CFF8B10EC}" type="presOf" srcId="{0526E10C-AAB2-D246-833C-EA4FF5A648BF}" destId="{D97101BF-BC05-FC4D-9313-BFE26D40A4CF}" srcOrd="0" destOrd="0" presId="urn:microsoft.com/office/officeart/2005/8/layout/matrix1"/>
    <dgm:cxn modelId="{F76B8A6D-70AF-314F-B382-E0FD6CAD3F69}" srcId="{1FA53754-D28E-A04D-A7EE-FC9DDAC26B58}" destId="{C33A9688-7020-3649-99E1-38B1BC273DBF}" srcOrd="3" destOrd="0" parTransId="{299DF5E8-2073-2C41-8EDA-5C77886A1ACF}" sibTransId="{4F00EDD8-9BCB-DB4B-97E9-B07C0A0C8E8C}"/>
    <dgm:cxn modelId="{1A634D72-58A5-064D-9D4D-1F124CE98596}" type="presOf" srcId="{30DED429-0D91-6F49-AEF2-AAA127D1F3B8}" destId="{C8E1FF35-8243-0945-8A6C-DFB5FA0CD27D}" srcOrd="0" destOrd="0" presId="urn:microsoft.com/office/officeart/2005/8/layout/matrix1"/>
    <dgm:cxn modelId="{53D06D7F-35E5-1648-966B-5D1F0CA8E584}" srcId="{1FA53754-D28E-A04D-A7EE-FC9DDAC26B58}" destId="{A27D7AA4-B85D-0541-B7D9-E5B246369F5D}" srcOrd="0" destOrd="0" parTransId="{58A41A47-2C62-9A46-B9F6-A8206B8418CE}" sibTransId="{1338B59D-9C77-CA40-A55D-475C16ACBE71}"/>
    <dgm:cxn modelId="{05253C93-2A2E-4F4D-A4B2-1C81217ED274}" srcId="{51E8FF39-BF68-D746-B1DB-0974928551B1}" destId="{1FA53754-D28E-A04D-A7EE-FC9DDAC26B58}" srcOrd="0" destOrd="0" parTransId="{B4850808-21E1-8344-84EA-F9297A448F72}" sibTransId="{076A4CDC-2898-764E-8878-3C2AB8022629}"/>
    <dgm:cxn modelId="{57645CA5-A077-544A-82F3-A8918771782F}" type="presOf" srcId="{30DED429-0D91-6F49-AEF2-AAA127D1F3B8}" destId="{A1DACC3A-2F11-5C41-9842-9386BF0B07A7}" srcOrd="1" destOrd="0" presId="urn:microsoft.com/office/officeart/2005/8/layout/matrix1"/>
    <dgm:cxn modelId="{DF5631A9-2B6B-5C4A-8C68-B3A01BDD180C}" srcId="{1FA53754-D28E-A04D-A7EE-FC9DDAC26B58}" destId="{30DED429-0D91-6F49-AEF2-AAA127D1F3B8}" srcOrd="1" destOrd="0" parTransId="{56429008-B558-D548-9F96-FB6C3D5DBE8F}" sibTransId="{D0649CCA-5485-2B4C-9574-0C9F4CAED8C2}"/>
    <dgm:cxn modelId="{1D54D7CD-CE49-574D-B362-3955FB590CAF}" type="presOf" srcId="{A27D7AA4-B85D-0541-B7D9-E5B246369F5D}" destId="{83593F54-3B09-4543-AE8D-94EE04030E24}" srcOrd="0" destOrd="0" presId="urn:microsoft.com/office/officeart/2005/8/layout/matrix1"/>
    <dgm:cxn modelId="{D950C7E7-9B41-1149-AA1D-B20AB0935114}" srcId="{1FA53754-D28E-A04D-A7EE-FC9DDAC26B58}" destId="{0526E10C-AAB2-D246-833C-EA4FF5A648BF}" srcOrd="2" destOrd="0" parTransId="{39590FFC-F5BB-2C49-B555-F9655555A902}" sibTransId="{D753F11C-6A64-5546-938C-221F45F98711}"/>
    <dgm:cxn modelId="{F4B078FA-D80B-984A-9DE3-7C31DDE10582}" type="presOf" srcId="{51E8FF39-BF68-D746-B1DB-0974928551B1}" destId="{9E649BEE-B0B5-2646-8357-418AA64E8D29}" srcOrd="0" destOrd="0" presId="urn:microsoft.com/office/officeart/2005/8/layout/matrix1"/>
    <dgm:cxn modelId="{3774FF4C-F9DD-DA40-A5B8-D3D62D1E10BA}" type="presParOf" srcId="{9E649BEE-B0B5-2646-8357-418AA64E8D29}" destId="{CC0DE7F1-A624-8346-9C20-0D375B5817A5}" srcOrd="0" destOrd="0" presId="urn:microsoft.com/office/officeart/2005/8/layout/matrix1"/>
    <dgm:cxn modelId="{2BF2A166-156F-3544-8EDE-5E93CE1B00B1}" type="presParOf" srcId="{CC0DE7F1-A624-8346-9C20-0D375B5817A5}" destId="{83593F54-3B09-4543-AE8D-94EE04030E24}" srcOrd="0" destOrd="0" presId="urn:microsoft.com/office/officeart/2005/8/layout/matrix1"/>
    <dgm:cxn modelId="{2FE29F11-CAE8-4345-86D6-BAC5699BA5E0}" type="presParOf" srcId="{CC0DE7F1-A624-8346-9C20-0D375B5817A5}" destId="{FFE5633F-89E5-9C43-BC3E-0DAC91BD6995}" srcOrd="1" destOrd="0" presId="urn:microsoft.com/office/officeart/2005/8/layout/matrix1"/>
    <dgm:cxn modelId="{10402B70-2EF0-5344-A853-3F273BF9F17C}" type="presParOf" srcId="{CC0DE7F1-A624-8346-9C20-0D375B5817A5}" destId="{C8E1FF35-8243-0945-8A6C-DFB5FA0CD27D}" srcOrd="2" destOrd="0" presId="urn:microsoft.com/office/officeart/2005/8/layout/matrix1"/>
    <dgm:cxn modelId="{691B07AD-4E41-E349-BAF0-093F90E6ABA8}" type="presParOf" srcId="{CC0DE7F1-A624-8346-9C20-0D375B5817A5}" destId="{A1DACC3A-2F11-5C41-9842-9386BF0B07A7}" srcOrd="3" destOrd="0" presId="urn:microsoft.com/office/officeart/2005/8/layout/matrix1"/>
    <dgm:cxn modelId="{DE531706-6212-3747-A800-12EFD7403959}" type="presParOf" srcId="{CC0DE7F1-A624-8346-9C20-0D375B5817A5}" destId="{D97101BF-BC05-FC4D-9313-BFE26D40A4CF}" srcOrd="4" destOrd="0" presId="urn:microsoft.com/office/officeart/2005/8/layout/matrix1"/>
    <dgm:cxn modelId="{E8864294-2794-0C4A-A24D-25BF492E853E}" type="presParOf" srcId="{CC0DE7F1-A624-8346-9C20-0D375B5817A5}" destId="{6A2EEC00-CC04-CF4C-AA29-3563FF2252B4}" srcOrd="5" destOrd="0" presId="urn:microsoft.com/office/officeart/2005/8/layout/matrix1"/>
    <dgm:cxn modelId="{23D7D16C-580C-7F4E-990C-595691D6A7FB}" type="presParOf" srcId="{CC0DE7F1-A624-8346-9C20-0D375B5817A5}" destId="{68C75EED-68A8-6645-8229-CBBA06A6F7D4}" srcOrd="6" destOrd="0" presId="urn:microsoft.com/office/officeart/2005/8/layout/matrix1"/>
    <dgm:cxn modelId="{8D719D74-EA1A-7A4E-8A8A-072C1DC2AA48}" type="presParOf" srcId="{CC0DE7F1-A624-8346-9C20-0D375B5817A5}" destId="{99DA82E9-6B40-5046-B04C-7A9FCA428755}" srcOrd="7" destOrd="0" presId="urn:microsoft.com/office/officeart/2005/8/layout/matrix1"/>
    <dgm:cxn modelId="{7F27FD33-A43D-2443-971C-09DC82F16F2C}" type="presParOf" srcId="{9E649BEE-B0B5-2646-8357-418AA64E8D29}" destId="{39B3AAD1-3E08-6D4F-9AB3-B03B25CA175A}" srcOrd="1" destOrd="0" presId="urn:microsoft.com/office/officeart/2005/8/layout/matrix1"/>
  </dgm:cxnLst>
  <dgm:bg>
    <a:noFill/>
  </dgm:bg>
  <dgm:whole/>
  <dgm:extLst>
    <a:ext uri="http://schemas.microsoft.com/office/drawing/2008/diagram">
      <dsp:dataModelExt xmlns:dsp="http://schemas.microsoft.com/office/drawing/2008/diagram" relId="rId2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E8FF39-BF68-D746-B1DB-0974928551B1}" type="doc">
      <dgm:prSet loTypeId="urn:microsoft.com/office/officeart/2005/8/layout/matrix1" loCatId="" qsTypeId="urn:microsoft.com/office/officeart/2005/8/quickstyle/simple1" qsCatId="simple" csTypeId="urn:microsoft.com/office/officeart/2005/8/colors/colorful3" csCatId="colorful" phldr="1"/>
      <dgm:spPr/>
      <dgm:t>
        <a:bodyPr/>
        <a:lstStyle/>
        <a:p>
          <a:endParaRPr lang="en-GB"/>
        </a:p>
      </dgm:t>
    </dgm:pt>
    <dgm:pt modelId="{1FA53754-D28E-A04D-A7EE-FC9DDAC26B58}">
      <dgm:prSet phldrT="[Text]" custT="1"/>
      <dgm:spPr>
        <a:solidFill>
          <a:srgbClr val="A3E451"/>
        </a:solidFill>
      </dgm:spPr>
      <dgm:t>
        <a:bodyPr/>
        <a:lstStyle/>
        <a:p>
          <a:r>
            <a:rPr kumimoji="0" lang="en-GB" sz="2800" b="1" i="0" u="none" strike="noStrike" cap="none" spc="0" normalizeH="0" baseline="0" noProof="0">
              <a:ln/>
              <a:effectLst/>
              <a:uLnTx/>
              <a:uFillTx/>
              <a:latin typeface="Georgia Pro" panose="02040502050405020303" pitchFamily="18" charset="0"/>
              <a:ea typeface="+mn-ea"/>
              <a:cs typeface="+mn-cs"/>
            </a:rPr>
            <a:t>Individual &amp; Team</a:t>
          </a:r>
          <a:endParaRPr lang="en-GB" sz="2800" dirty="0"/>
        </a:p>
      </dgm:t>
    </dgm:pt>
    <dgm:pt modelId="{B4850808-21E1-8344-84EA-F9297A448F72}" type="parTrans" cxnId="{05253C93-2A2E-4F4D-A4B2-1C81217ED274}">
      <dgm:prSet/>
      <dgm:spPr/>
      <dgm:t>
        <a:bodyPr/>
        <a:lstStyle/>
        <a:p>
          <a:endParaRPr lang="en-GB"/>
        </a:p>
      </dgm:t>
    </dgm:pt>
    <dgm:pt modelId="{076A4CDC-2898-764E-8878-3C2AB8022629}" type="sibTrans" cxnId="{05253C93-2A2E-4F4D-A4B2-1C81217ED274}">
      <dgm:prSet/>
      <dgm:spPr/>
      <dgm:t>
        <a:bodyPr/>
        <a:lstStyle/>
        <a:p>
          <a:endParaRPr lang="en-GB"/>
        </a:p>
      </dgm:t>
    </dgm:pt>
    <dgm:pt modelId="{A27D7AA4-B85D-0541-B7D9-E5B246369F5D}">
      <dgm:prSet phldrT="[Text]" custT="1"/>
      <dgm:spPr>
        <a:solidFill>
          <a:schemeClr val="accent3">
            <a:lumMod val="60000"/>
            <a:lumOff val="40000"/>
          </a:schemeClr>
        </a:solidFill>
        <a:ln w="19050">
          <a:solidFill>
            <a:schemeClr val="bg1"/>
          </a:solidFill>
        </a:ln>
      </dgm:spPr>
      <dgm:t>
        <a:bodyPr/>
        <a:lstStyle/>
        <a:p>
          <a:pPr>
            <a:buFont typeface="Arial" panose="020B0604020202020204" pitchFamily="34" charset="0"/>
            <a:buChar char="•"/>
          </a:pPr>
          <a:r>
            <a:rPr lang="en-GB" sz="2800" dirty="0">
              <a:solidFill>
                <a:schemeClr val="tx1"/>
              </a:solidFill>
              <a:latin typeface="Georgia Pro" panose="02040502050405020303" pitchFamily="18" charset="0"/>
            </a:rPr>
            <a:t>Prior knowledge</a:t>
          </a:r>
          <a:endParaRPr lang="en-GB" sz="2800" dirty="0">
            <a:solidFill>
              <a:schemeClr val="tx1"/>
            </a:solidFill>
          </a:endParaRPr>
        </a:p>
      </dgm:t>
    </dgm:pt>
    <dgm:pt modelId="{58A41A47-2C62-9A46-B9F6-A8206B8418CE}" type="parTrans" cxnId="{53D06D7F-35E5-1648-966B-5D1F0CA8E584}">
      <dgm:prSet/>
      <dgm:spPr/>
      <dgm:t>
        <a:bodyPr/>
        <a:lstStyle/>
        <a:p>
          <a:endParaRPr lang="en-GB"/>
        </a:p>
      </dgm:t>
    </dgm:pt>
    <dgm:pt modelId="{1338B59D-9C77-CA40-A55D-475C16ACBE71}" type="sibTrans" cxnId="{53D06D7F-35E5-1648-966B-5D1F0CA8E584}">
      <dgm:prSet/>
      <dgm:spPr/>
      <dgm:t>
        <a:bodyPr/>
        <a:lstStyle/>
        <a:p>
          <a:endParaRPr lang="en-GB"/>
        </a:p>
      </dgm:t>
    </dgm:pt>
    <dgm:pt modelId="{30DED429-0D91-6F49-AEF2-AAA127D1F3B8}">
      <dgm:prSet phldrT="[Text]" custT="1"/>
      <dgm:spPr>
        <a:solidFill>
          <a:schemeClr val="accent3">
            <a:lumMod val="60000"/>
            <a:lumOff val="40000"/>
          </a:schemeClr>
        </a:solidFill>
        <a:ln w="19050">
          <a:solidFill>
            <a:schemeClr val="bg1"/>
          </a:solidFill>
        </a:ln>
      </dgm:spPr>
      <dgm:t>
        <a:bodyPr/>
        <a:lstStyle/>
        <a:p>
          <a:pPr>
            <a:buFont typeface="Arial" panose="020B0604020202020204" pitchFamily="34" charset="0"/>
            <a:buChar char="•"/>
          </a:pPr>
          <a:r>
            <a:rPr lang="en-GB" sz="2800" dirty="0">
              <a:solidFill>
                <a:schemeClr val="tx1"/>
              </a:solidFill>
              <a:latin typeface="Georgia Pro" panose="02040502050405020303" pitchFamily="18" charset="0"/>
            </a:rPr>
            <a:t>Physiological state</a:t>
          </a:r>
          <a:endParaRPr lang="en-GB" sz="2800" b="0" dirty="0">
            <a:solidFill>
              <a:schemeClr val="tx1"/>
            </a:solidFill>
          </a:endParaRPr>
        </a:p>
      </dgm:t>
    </dgm:pt>
    <dgm:pt modelId="{56429008-B558-D548-9F96-FB6C3D5DBE8F}" type="parTrans" cxnId="{DF5631A9-2B6B-5C4A-8C68-B3A01BDD180C}">
      <dgm:prSet/>
      <dgm:spPr/>
      <dgm:t>
        <a:bodyPr/>
        <a:lstStyle/>
        <a:p>
          <a:endParaRPr lang="en-GB"/>
        </a:p>
      </dgm:t>
    </dgm:pt>
    <dgm:pt modelId="{D0649CCA-5485-2B4C-9574-0C9F4CAED8C2}" type="sibTrans" cxnId="{DF5631A9-2B6B-5C4A-8C68-B3A01BDD180C}">
      <dgm:prSet/>
      <dgm:spPr/>
      <dgm:t>
        <a:bodyPr/>
        <a:lstStyle/>
        <a:p>
          <a:endParaRPr lang="en-GB"/>
        </a:p>
      </dgm:t>
    </dgm:pt>
    <dgm:pt modelId="{0526E10C-AAB2-D246-833C-EA4FF5A648BF}">
      <dgm:prSet phldrT="[Text]" custT="1"/>
      <dgm:spPr>
        <a:solidFill>
          <a:schemeClr val="accent3">
            <a:lumMod val="60000"/>
            <a:lumOff val="40000"/>
          </a:schemeClr>
        </a:solidFill>
        <a:ln w="19050">
          <a:solidFill>
            <a:schemeClr val="bg1"/>
          </a:solidFill>
        </a:ln>
      </dgm:spPr>
      <dgm:t>
        <a:bodyPr/>
        <a:lstStyle/>
        <a:p>
          <a:pPr>
            <a:buFont typeface="Arial" panose="020B0604020202020204" pitchFamily="34" charset="0"/>
            <a:buChar char="•"/>
          </a:pPr>
          <a:r>
            <a:rPr lang="en-GB" sz="2800" dirty="0">
              <a:solidFill>
                <a:schemeClr val="tx1"/>
              </a:solidFill>
              <a:latin typeface="Georgia Pro" panose="02040502050405020303" pitchFamily="18" charset="0"/>
            </a:rPr>
            <a:t>Crew interaction</a:t>
          </a:r>
          <a:endParaRPr lang="en-GB" sz="2800" dirty="0">
            <a:solidFill>
              <a:schemeClr val="tx1"/>
            </a:solidFill>
          </a:endParaRPr>
        </a:p>
      </dgm:t>
    </dgm:pt>
    <dgm:pt modelId="{39590FFC-F5BB-2C49-B555-F9655555A902}" type="parTrans" cxnId="{D950C7E7-9B41-1149-AA1D-B20AB0935114}">
      <dgm:prSet/>
      <dgm:spPr/>
      <dgm:t>
        <a:bodyPr/>
        <a:lstStyle/>
        <a:p>
          <a:endParaRPr lang="en-GB"/>
        </a:p>
      </dgm:t>
    </dgm:pt>
    <dgm:pt modelId="{D753F11C-6A64-5546-938C-221F45F98711}" type="sibTrans" cxnId="{D950C7E7-9B41-1149-AA1D-B20AB0935114}">
      <dgm:prSet/>
      <dgm:spPr/>
      <dgm:t>
        <a:bodyPr/>
        <a:lstStyle/>
        <a:p>
          <a:endParaRPr lang="en-GB"/>
        </a:p>
      </dgm:t>
    </dgm:pt>
    <dgm:pt modelId="{C33A9688-7020-3649-99E1-38B1BC273DBF}">
      <dgm:prSet phldrT="[Text]" custT="1"/>
      <dgm:spPr>
        <a:solidFill>
          <a:schemeClr val="accent3">
            <a:lumMod val="60000"/>
            <a:lumOff val="40000"/>
          </a:schemeClr>
        </a:solidFill>
        <a:ln w="19050">
          <a:solidFill>
            <a:schemeClr val="bg1"/>
          </a:solidFill>
        </a:ln>
      </dgm:spPr>
      <dgm:t>
        <a:bodyPr/>
        <a:lstStyle/>
        <a:p>
          <a:pPr>
            <a:buFont typeface="Arial" panose="020B0604020202020204" pitchFamily="34" charset="0"/>
            <a:buChar char="•"/>
          </a:pPr>
          <a:r>
            <a:rPr lang="en-GB" sz="2800" dirty="0">
              <a:solidFill>
                <a:schemeClr val="tx1"/>
              </a:solidFill>
              <a:latin typeface="Georgia Pro" panose="02040502050405020303" pitchFamily="18" charset="0"/>
            </a:rPr>
            <a:t>Instrument interaction</a:t>
          </a:r>
          <a:endParaRPr lang="en-GB" sz="2800" dirty="0">
            <a:solidFill>
              <a:schemeClr val="tx1"/>
            </a:solidFill>
          </a:endParaRPr>
        </a:p>
      </dgm:t>
    </dgm:pt>
    <dgm:pt modelId="{299DF5E8-2073-2C41-8EDA-5C77886A1ACF}" type="parTrans" cxnId="{F76B8A6D-70AF-314F-B382-E0FD6CAD3F69}">
      <dgm:prSet/>
      <dgm:spPr/>
      <dgm:t>
        <a:bodyPr/>
        <a:lstStyle/>
        <a:p>
          <a:endParaRPr lang="en-GB"/>
        </a:p>
      </dgm:t>
    </dgm:pt>
    <dgm:pt modelId="{4F00EDD8-9BCB-DB4B-97E9-B07C0A0C8E8C}" type="sibTrans" cxnId="{F76B8A6D-70AF-314F-B382-E0FD6CAD3F69}">
      <dgm:prSet/>
      <dgm:spPr/>
      <dgm:t>
        <a:bodyPr/>
        <a:lstStyle/>
        <a:p>
          <a:endParaRPr lang="en-GB"/>
        </a:p>
      </dgm:t>
    </dgm:pt>
    <dgm:pt modelId="{9E649BEE-B0B5-2646-8357-418AA64E8D29}" type="pres">
      <dgm:prSet presAssocID="{51E8FF39-BF68-D746-B1DB-0974928551B1}" presName="diagram" presStyleCnt="0">
        <dgm:presLayoutVars>
          <dgm:chMax val="1"/>
          <dgm:dir/>
          <dgm:animLvl val="ctr"/>
          <dgm:resizeHandles val="exact"/>
        </dgm:presLayoutVars>
      </dgm:prSet>
      <dgm:spPr/>
    </dgm:pt>
    <dgm:pt modelId="{CC0DE7F1-A624-8346-9C20-0D375B5817A5}" type="pres">
      <dgm:prSet presAssocID="{51E8FF39-BF68-D746-B1DB-0974928551B1}" presName="matrix" presStyleCnt="0"/>
      <dgm:spPr/>
    </dgm:pt>
    <dgm:pt modelId="{83593F54-3B09-4543-AE8D-94EE04030E24}" type="pres">
      <dgm:prSet presAssocID="{51E8FF39-BF68-D746-B1DB-0974928551B1}" presName="tile1" presStyleLbl="node1" presStyleIdx="0" presStyleCnt="4"/>
      <dgm:spPr/>
    </dgm:pt>
    <dgm:pt modelId="{FFE5633F-89E5-9C43-BC3E-0DAC91BD6995}" type="pres">
      <dgm:prSet presAssocID="{51E8FF39-BF68-D746-B1DB-0974928551B1}" presName="tile1text" presStyleLbl="node1" presStyleIdx="0" presStyleCnt="4">
        <dgm:presLayoutVars>
          <dgm:chMax val="0"/>
          <dgm:chPref val="0"/>
          <dgm:bulletEnabled val="1"/>
        </dgm:presLayoutVars>
      </dgm:prSet>
      <dgm:spPr/>
    </dgm:pt>
    <dgm:pt modelId="{C8E1FF35-8243-0945-8A6C-DFB5FA0CD27D}" type="pres">
      <dgm:prSet presAssocID="{51E8FF39-BF68-D746-B1DB-0974928551B1}" presName="tile2" presStyleLbl="node1" presStyleIdx="1" presStyleCnt="4"/>
      <dgm:spPr/>
    </dgm:pt>
    <dgm:pt modelId="{A1DACC3A-2F11-5C41-9842-9386BF0B07A7}" type="pres">
      <dgm:prSet presAssocID="{51E8FF39-BF68-D746-B1DB-0974928551B1}" presName="tile2text" presStyleLbl="node1" presStyleIdx="1" presStyleCnt="4">
        <dgm:presLayoutVars>
          <dgm:chMax val="0"/>
          <dgm:chPref val="0"/>
          <dgm:bulletEnabled val="1"/>
        </dgm:presLayoutVars>
      </dgm:prSet>
      <dgm:spPr/>
    </dgm:pt>
    <dgm:pt modelId="{D97101BF-BC05-FC4D-9313-BFE26D40A4CF}" type="pres">
      <dgm:prSet presAssocID="{51E8FF39-BF68-D746-B1DB-0974928551B1}" presName="tile3" presStyleLbl="node1" presStyleIdx="2" presStyleCnt="4"/>
      <dgm:spPr/>
    </dgm:pt>
    <dgm:pt modelId="{6A2EEC00-CC04-CF4C-AA29-3563FF2252B4}" type="pres">
      <dgm:prSet presAssocID="{51E8FF39-BF68-D746-B1DB-0974928551B1}" presName="tile3text" presStyleLbl="node1" presStyleIdx="2" presStyleCnt="4">
        <dgm:presLayoutVars>
          <dgm:chMax val="0"/>
          <dgm:chPref val="0"/>
          <dgm:bulletEnabled val="1"/>
        </dgm:presLayoutVars>
      </dgm:prSet>
      <dgm:spPr/>
    </dgm:pt>
    <dgm:pt modelId="{68C75EED-68A8-6645-8229-CBBA06A6F7D4}" type="pres">
      <dgm:prSet presAssocID="{51E8FF39-BF68-D746-B1DB-0974928551B1}" presName="tile4" presStyleLbl="node1" presStyleIdx="3" presStyleCnt="4"/>
      <dgm:spPr/>
    </dgm:pt>
    <dgm:pt modelId="{99DA82E9-6B40-5046-B04C-7A9FCA428755}" type="pres">
      <dgm:prSet presAssocID="{51E8FF39-BF68-D746-B1DB-0974928551B1}" presName="tile4text" presStyleLbl="node1" presStyleIdx="3" presStyleCnt="4">
        <dgm:presLayoutVars>
          <dgm:chMax val="0"/>
          <dgm:chPref val="0"/>
          <dgm:bulletEnabled val="1"/>
        </dgm:presLayoutVars>
      </dgm:prSet>
      <dgm:spPr/>
    </dgm:pt>
    <dgm:pt modelId="{39B3AAD1-3E08-6D4F-9AB3-B03B25CA175A}" type="pres">
      <dgm:prSet presAssocID="{51E8FF39-BF68-D746-B1DB-0974928551B1}" presName="centerTile" presStyleLbl="fgShp" presStyleIdx="0" presStyleCnt="1" custScaleX="149819">
        <dgm:presLayoutVars>
          <dgm:chMax val="0"/>
          <dgm:chPref val="0"/>
        </dgm:presLayoutVars>
      </dgm:prSet>
      <dgm:spPr/>
    </dgm:pt>
  </dgm:ptLst>
  <dgm:cxnLst>
    <dgm:cxn modelId="{9E0B0708-6F04-5141-9574-2D8FF4F44A8E}" type="presOf" srcId="{1FA53754-D28E-A04D-A7EE-FC9DDAC26B58}" destId="{39B3AAD1-3E08-6D4F-9AB3-B03B25CA175A}" srcOrd="0" destOrd="0" presId="urn:microsoft.com/office/officeart/2005/8/layout/matrix1"/>
    <dgm:cxn modelId="{AA3A1310-AC4E-A041-9921-C9F24A2099F1}" type="presOf" srcId="{A27D7AA4-B85D-0541-B7D9-E5B246369F5D}" destId="{FFE5633F-89E5-9C43-BC3E-0DAC91BD6995}" srcOrd="1" destOrd="0" presId="urn:microsoft.com/office/officeart/2005/8/layout/matrix1"/>
    <dgm:cxn modelId="{554B7B10-2B66-7A43-B8B8-117768CB13BF}" type="presOf" srcId="{C33A9688-7020-3649-99E1-38B1BC273DBF}" destId="{99DA82E9-6B40-5046-B04C-7A9FCA428755}" srcOrd="1" destOrd="0" presId="urn:microsoft.com/office/officeart/2005/8/layout/matrix1"/>
    <dgm:cxn modelId="{4A87AC4D-B7EF-0F49-83CA-7DC39320DEC2}" type="presOf" srcId="{0526E10C-AAB2-D246-833C-EA4FF5A648BF}" destId="{6A2EEC00-CC04-CF4C-AA29-3563FF2252B4}" srcOrd="1" destOrd="0" presId="urn:microsoft.com/office/officeart/2005/8/layout/matrix1"/>
    <dgm:cxn modelId="{A1F9AD55-2587-7046-80AB-2CEA685150A7}" type="presOf" srcId="{C33A9688-7020-3649-99E1-38B1BC273DBF}" destId="{68C75EED-68A8-6645-8229-CBBA06A6F7D4}" srcOrd="0" destOrd="0" presId="urn:microsoft.com/office/officeart/2005/8/layout/matrix1"/>
    <dgm:cxn modelId="{7C214A6D-5ACD-4B42-9CD3-015CFF8B10EC}" type="presOf" srcId="{0526E10C-AAB2-D246-833C-EA4FF5A648BF}" destId="{D97101BF-BC05-FC4D-9313-BFE26D40A4CF}" srcOrd="0" destOrd="0" presId="urn:microsoft.com/office/officeart/2005/8/layout/matrix1"/>
    <dgm:cxn modelId="{F76B8A6D-70AF-314F-B382-E0FD6CAD3F69}" srcId="{1FA53754-D28E-A04D-A7EE-FC9DDAC26B58}" destId="{C33A9688-7020-3649-99E1-38B1BC273DBF}" srcOrd="3" destOrd="0" parTransId="{299DF5E8-2073-2C41-8EDA-5C77886A1ACF}" sibTransId="{4F00EDD8-9BCB-DB4B-97E9-B07C0A0C8E8C}"/>
    <dgm:cxn modelId="{1A634D72-58A5-064D-9D4D-1F124CE98596}" type="presOf" srcId="{30DED429-0D91-6F49-AEF2-AAA127D1F3B8}" destId="{C8E1FF35-8243-0945-8A6C-DFB5FA0CD27D}" srcOrd="0" destOrd="0" presId="urn:microsoft.com/office/officeart/2005/8/layout/matrix1"/>
    <dgm:cxn modelId="{53D06D7F-35E5-1648-966B-5D1F0CA8E584}" srcId="{1FA53754-D28E-A04D-A7EE-FC9DDAC26B58}" destId="{A27D7AA4-B85D-0541-B7D9-E5B246369F5D}" srcOrd="0" destOrd="0" parTransId="{58A41A47-2C62-9A46-B9F6-A8206B8418CE}" sibTransId="{1338B59D-9C77-CA40-A55D-475C16ACBE71}"/>
    <dgm:cxn modelId="{05253C93-2A2E-4F4D-A4B2-1C81217ED274}" srcId="{51E8FF39-BF68-D746-B1DB-0974928551B1}" destId="{1FA53754-D28E-A04D-A7EE-FC9DDAC26B58}" srcOrd="0" destOrd="0" parTransId="{B4850808-21E1-8344-84EA-F9297A448F72}" sibTransId="{076A4CDC-2898-764E-8878-3C2AB8022629}"/>
    <dgm:cxn modelId="{57645CA5-A077-544A-82F3-A8918771782F}" type="presOf" srcId="{30DED429-0D91-6F49-AEF2-AAA127D1F3B8}" destId="{A1DACC3A-2F11-5C41-9842-9386BF0B07A7}" srcOrd="1" destOrd="0" presId="urn:microsoft.com/office/officeart/2005/8/layout/matrix1"/>
    <dgm:cxn modelId="{DF5631A9-2B6B-5C4A-8C68-B3A01BDD180C}" srcId="{1FA53754-D28E-A04D-A7EE-FC9DDAC26B58}" destId="{30DED429-0D91-6F49-AEF2-AAA127D1F3B8}" srcOrd="1" destOrd="0" parTransId="{56429008-B558-D548-9F96-FB6C3D5DBE8F}" sibTransId="{D0649CCA-5485-2B4C-9574-0C9F4CAED8C2}"/>
    <dgm:cxn modelId="{1D54D7CD-CE49-574D-B362-3955FB590CAF}" type="presOf" srcId="{A27D7AA4-B85D-0541-B7D9-E5B246369F5D}" destId="{83593F54-3B09-4543-AE8D-94EE04030E24}" srcOrd="0" destOrd="0" presId="urn:microsoft.com/office/officeart/2005/8/layout/matrix1"/>
    <dgm:cxn modelId="{D950C7E7-9B41-1149-AA1D-B20AB0935114}" srcId="{1FA53754-D28E-A04D-A7EE-FC9DDAC26B58}" destId="{0526E10C-AAB2-D246-833C-EA4FF5A648BF}" srcOrd="2" destOrd="0" parTransId="{39590FFC-F5BB-2C49-B555-F9655555A902}" sibTransId="{D753F11C-6A64-5546-938C-221F45F98711}"/>
    <dgm:cxn modelId="{F4B078FA-D80B-984A-9DE3-7C31DDE10582}" type="presOf" srcId="{51E8FF39-BF68-D746-B1DB-0974928551B1}" destId="{9E649BEE-B0B5-2646-8357-418AA64E8D29}" srcOrd="0" destOrd="0" presId="urn:microsoft.com/office/officeart/2005/8/layout/matrix1"/>
    <dgm:cxn modelId="{3774FF4C-F9DD-DA40-A5B8-D3D62D1E10BA}" type="presParOf" srcId="{9E649BEE-B0B5-2646-8357-418AA64E8D29}" destId="{CC0DE7F1-A624-8346-9C20-0D375B5817A5}" srcOrd="0" destOrd="0" presId="urn:microsoft.com/office/officeart/2005/8/layout/matrix1"/>
    <dgm:cxn modelId="{2BF2A166-156F-3544-8EDE-5E93CE1B00B1}" type="presParOf" srcId="{CC0DE7F1-A624-8346-9C20-0D375B5817A5}" destId="{83593F54-3B09-4543-AE8D-94EE04030E24}" srcOrd="0" destOrd="0" presId="urn:microsoft.com/office/officeart/2005/8/layout/matrix1"/>
    <dgm:cxn modelId="{2FE29F11-CAE8-4345-86D6-BAC5699BA5E0}" type="presParOf" srcId="{CC0DE7F1-A624-8346-9C20-0D375B5817A5}" destId="{FFE5633F-89E5-9C43-BC3E-0DAC91BD6995}" srcOrd="1" destOrd="0" presId="urn:microsoft.com/office/officeart/2005/8/layout/matrix1"/>
    <dgm:cxn modelId="{10402B70-2EF0-5344-A853-3F273BF9F17C}" type="presParOf" srcId="{CC0DE7F1-A624-8346-9C20-0D375B5817A5}" destId="{C8E1FF35-8243-0945-8A6C-DFB5FA0CD27D}" srcOrd="2" destOrd="0" presId="urn:microsoft.com/office/officeart/2005/8/layout/matrix1"/>
    <dgm:cxn modelId="{691B07AD-4E41-E349-BAF0-093F90E6ABA8}" type="presParOf" srcId="{CC0DE7F1-A624-8346-9C20-0D375B5817A5}" destId="{A1DACC3A-2F11-5C41-9842-9386BF0B07A7}" srcOrd="3" destOrd="0" presId="urn:microsoft.com/office/officeart/2005/8/layout/matrix1"/>
    <dgm:cxn modelId="{DE531706-6212-3747-A800-12EFD7403959}" type="presParOf" srcId="{CC0DE7F1-A624-8346-9C20-0D375B5817A5}" destId="{D97101BF-BC05-FC4D-9313-BFE26D40A4CF}" srcOrd="4" destOrd="0" presId="urn:microsoft.com/office/officeart/2005/8/layout/matrix1"/>
    <dgm:cxn modelId="{E8864294-2794-0C4A-A24D-25BF492E853E}" type="presParOf" srcId="{CC0DE7F1-A624-8346-9C20-0D375B5817A5}" destId="{6A2EEC00-CC04-CF4C-AA29-3563FF2252B4}" srcOrd="5" destOrd="0" presId="urn:microsoft.com/office/officeart/2005/8/layout/matrix1"/>
    <dgm:cxn modelId="{23D7D16C-580C-7F4E-990C-595691D6A7FB}" type="presParOf" srcId="{CC0DE7F1-A624-8346-9C20-0D375B5817A5}" destId="{68C75EED-68A8-6645-8229-CBBA06A6F7D4}" srcOrd="6" destOrd="0" presId="urn:microsoft.com/office/officeart/2005/8/layout/matrix1"/>
    <dgm:cxn modelId="{8D719D74-EA1A-7A4E-8A8A-072C1DC2AA48}" type="presParOf" srcId="{CC0DE7F1-A624-8346-9C20-0D375B5817A5}" destId="{99DA82E9-6B40-5046-B04C-7A9FCA428755}" srcOrd="7" destOrd="0" presId="urn:microsoft.com/office/officeart/2005/8/layout/matrix1"/>
    <dgm:cxn modelId="{7F27FD33-A43D-2443-971C-09DC82F16F2C}" type="presParOf" srcId="{9E649BEE-B0B5-2646-8357-418AA64E8D29}" destId="{39B3AAD1-3E08-6D4F-9AB3-B03B25CA175A}" srcOrd="1" destOrd="0" presId="urn:microsoft.com/office/officeart/2005/8/layout/matrix1"/>
  </dgm:cxnLst>
  <dgm:bg>
    <a:noFill/>
  </dgm:bg>
  <dgm:whole/>
  <dgm:extLst>
    <a:ext uri="http://schemas.microsoft.com/office/drawing/2008/diagram">
      <dsp:dataModelExt xmlns:dsp="http://schemas.microsoft.com/office/drawing/2008/diagram" relId="rId3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E0F9D-E830-3C4F-97A7-5307AA7CF41B}">
      <dsp:nvSpPr>
        <dsp:cNvPr id="0" name=""/>
        <dsp:cNvSpPr/>
      </dsp:nvSpPr>
      <dsp:spPr>
        <a:xfrm>
          <a:off x="1904007" y="94917"/>
          <a:ext cx="1777195" cy="17771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dirty="0"/>
            <a:t>Semi-structured interviews</a:t>
          </a:r>
        </a:p>
      </dsp:txBody>
      <dsp:txXfrm>
        <a:off x="2164271" y="355181"/>
        <a:ext cx="1256667" cy="1256667"/>
      </dsp:txXfrm>
    </dsp:sp>
    <dsp:sp modelId="{44934A09-3C94-6C43-BAF3-03F46FC2228D}">
      <dsp:nvSpPr>
        <dsp:cNvPr id="0" name=""/>
        <dsp:cNvSpPr/>
      </dsp:nvSpPr>
      <dsp:spPr>
        <a:xfrm rot="7726668">
          <a:off x="621050" y="2250207"/>
          <a:ext cx="1900918" cy="50650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E7108E-C25E-FE45-BFBC-9F33A497ED4A}">
      <dsp:nvSpPr>
        <dsp:cNvPr id="0" name=""/>
        <dsp:cNvSpPr/>
      </dsp:nvSpPr>
      <dsp:spPr>
        <a:xfrm>
          <a:off x="132067" y="2569083"/>
          <a:ext cx="1688335" cy="1350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Landing task steps</a:t>
          </a:r>
          <a:endParaRPr lang="en-GB" sz="2000" kern="1200" dirty="0"/>
        </a:p>
      </dsp:txBody>
      <dsp:txXfrm>
        <a:off x="171627" y="2608643"/>
        <a:ext cx="1609215" cy="1271548"/>
      </dsp:txXfrm>
    </dsp:sp>
    <dsp:sp modelId="{8D7684B9-931C-7B4C-8A22-6827383A122C}">
      <dsp:nvSpPr>
        <dsp:cNvPr id="0" name=""/>
        <dsp:cNvSpPr/>
      </dsp:nvSpPr>
      <dsp:spPr>
        <a:xfrm rot="5456046">
          <a:off x="2118214" y="2342199"/>
          <a:ext cx="1296218" cy="50650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23FABB-D03A-1846-BE20-5000E6F09CE4}">
      <dsp:nvSpPr>
        <dsp:cNvPr id="0" name=""/>
        <dsp:cNvSpPr/>
      </dsp:nvSpPr>
      <dsp:spPr>
        <a:xfrm>
          <a:off x="1911589" y="2568138"/>
          <a:ext cx="1688335" cy="1350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Flying role </a:t>
          </a:r>
        </a:p>
      </dsp:txBody>
      <dsp:txXfrm>
        <a:off x="1951149" y="2607698"/>
        <a:ext cx="1609215" cy="1271548"/>
      </dsp:txXfrm>
    </dsp:sp>
    <dsp:sp modelId="{2DA8A90F-3CDF-164F-8D4C-F102B20D8989}">
      <dsp:nvSpPr>
        <dsp:cNvPr id="0" name=""/>
        <dsp:cNvSpPr/>
      </dsp:nvSpPr>
      <dsp:spPr>
        <a:xfrm rot="3139354">
          <a:off x="3039965" y="2256304"/>
          <a:ext cx="1862274" cy="50650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E624CC-BC8C-E741-A6AE-AB98A66CC765}">
      <dsp:nvSpPr>
        <dsp:cNvPr id="0" name=""/>
        <dsp:cNvSpPr/>
      </dsp:nvSpPr>
      <dsp:spPr>
        <a:xfrm>
          <a:off x="3696060" y="2571182"/>
          <a:ext cx="1688335" cy="1350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Interaction with the cockpit </a:t>
          </a:r>
          <a:endParaRPr lang="en-GB" sz="2000" kern="1200" dirty="0"/>
        </a:p>
      </dsp:txBody>
      <dsp:txXfrm>
        <a:off x="3735620" y="2610742"/>
        <a:ext cx="1609215" cy="1271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93F54-3B09-4543-AE8D-94EE04030E24}">
      <dsp:nvSpPr>
        <dsp:cNvPr id="0" name=""/>
        <dsp:cNvSpPr/>
      </dsp:nvSpPr>
      <dsp:spPr>
        <a:xfrm rot="16200000">
          <a:off x="487716" y="-487716"/>
          <a:ext cx="2919115" cy="3894548"/>
        </a:xfrm>
        <a:prstGeom prst="round1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dirty="0">
              <a:solidFill>
                <a:schemeClr val="tx1"/>
              </a:solidFill>
              <a:latin typeface="Georgia Pro" panose="02040502050405020303" pitchFamily="18" charset="0"/>
            </a:rPr>
            <a:t>Operation/aircraft type</a:t>
          </a:r>
          <a:endParaRPr lang="en-GB" sz="2800" kern="1200" dirty="0">
            <a:solidFill>
              <a:schemeClr val="tx1"/>
            </a:solidFill>
          </a:endParaRPr>
        </a:p>
      </dsp:txBody>
      <dsp:txXfrm rot="5400000">
        <a:off x="-1" y="1"/>
        <a:ext cx="3894548" cy="2189336"/>
      </dsp:txXfrm>
    </dsp:sp>
    <dsp:sp modelId="{C8E1FF35-8243-0945-8A6C-DFB5FA0CD27D}">
      <dsp:nvSpPr>
        <dsp:cNvPr id="0" name=""/>
        <dsp:cNvSpPr/>
      </dsp:nvSpPr>
      <dsp:spPr>
        <a:xfrm>
          <a:off x="3894548" y="0"/>
          <a:ext cx="3894548" cy="2919115"/>
        </a:xfrm>
        <a:prstGeom prst="round1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b="0" kern="1200">
              <a:solidFill>
                <a:schemeClr val="tx1"/>
              </a:solidFill>
              <a:latin typeface="Georgia Pro" panose="02040502050405020303" pitchFamily="18" charset="0"/>
            </a:rPr>
            <a:t>Landing site complexity</a:t>
          </a:r>
          <a:endParaRPr lang="en-GB" sz="2800" b="0" kern="1200" dirty="0">
            <a:solidFill>
              <a:schemeClr val="tx1"/>
            </a:solidFill>
          </a:endParaRPr>
        </a:p>
      </dsp:txBody>
      <dsp:txXfrm>
        <a:off x="3894548" y="0"/>
        <a:ext cx="3894548" cy="2189336"/>
      </dsp:txXfrm>
    </dsp:sp>
    <dsp:sp modelId="{D97101BF-BC05-FC4D-9313-BFE26D40A4CF}">
      <dsp:nvSpPr>
        <dsp:cNvPr id="0" name=""/>
        <dsp:cNvSpPr/>
      </dsp:nvSpPr>
      <dsp:spPr>
        <a:xfrm rot="10800000">
          <a:off x="0" y="2919115"/>
          <a:ext cx="3894548" cy="2919115"/>
        </a:xfrm>
        <a:prstGeom prst="round1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a:solidFill>
                <a:schemeClr val="tx1"/>
              </a:solidFill>
              <a:latin typeface="Georgia Pro" panose="02040502050405020303" pitchFamily="18" charset="0"/>
            </a:rPr>
            <a:t>Environmental conditions</a:t>
          </a:r>
          <a:endParaRPr lang="en-GB" sz="2800" kern="1200" dirty="0">
            <a:solidFill>
              <a:schemeClr val="tx1"/>
            </a:solidFill>
          </a:endParaRPr>
        </a:p>
      </dsp:txBody>
      <dsp:txXfrm rot="10800000">
        <a:off x="0" y="3648893"/>
        <a:ext cx="3894548" cy="2189336"/>
      </dsp:txXfrm>
    </dsp:sp>
    <dsp:sp modelId="{68C75EED-68A8-6645-8229-CBBA06A6F7D4}">
      <dsp:nvSpPr>
        <dsp:cNvPr id="0" name=""/>
        <dsp:cNvSpPr/>
      </dsp:nvSpPr>
      <dsp:spPr>
        <a:xfrm rot="5400000">
          <a:off x="4382264" y="2431398"/>
          <a:ext cx="2919115" cy="3894548"/>
        </a:xfrm>
        <a:prstGeom prst="round1Rect">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a:solidFill>
                <a:schemeClr val="tx1"/>
              </a:solidFill>
              <a:latin typeface="Georgia Pro" panose="02040502050405020303" pitchFamily="18" charset="0"/>
            </a:rPr>
            <a:t>Flying role and crew composition</a:t>
          </a:r>
          <a:endParaRPr lang="en-GB" sz="2800" kern="1200" dirty="0">
            <a:solidFill>
              <a:schemeClr val="tx1"/>
            </a:solidFill>
          </a:endParaRPr>
        </a:p>
      </dsp:txBody>
      <dsp:txXfrm rot="-5400000">
        <a:off x="3894547" y="3648893"/>
        <a:ext cx="3894548" cy="2189336"/>
      </dsp:txXfrm>
    </dsp:sp>
    <dsp:sp modelId="{39B3AAD1-3E08-6D4F-9AB3-B03B25CA175A}">
      <dsp:nvSpPr>
        <dsp:cNvPr id="0" name=""/>
        <dsp:cNvSpPr/>
      </dsp:nvSpPr>
      <dsp:spPr>
        <a:xfrm>
          <a:off x="2144116" y="2189336"/>
          <a:ext cx="3500863" cy="1459557"/>
        </a:xfrm>
        <a:prstGeom prst="roundRect">
          <a:avLst/>
        </a:prstGeom>
        <a:solidFill>
          <a:srgbClr val="CAF39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Georgia Pro" panose="02040502050405020303" pitchFamily="18" charset="0"/>
            </a:rPr>
            <a:t>Task &amp; Environmental</a:t>
          </a:r>
          <a:endParaRPr lang="en-GB" sz="2800" kern="1200" dirty="0"/>
        </a:p>
      </dsp:txBody>
      <dsp:txXfrm>
        <a:off x="2215366" y="2260586"/>
        <a:ext cx="3358363" cy="1317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93F54-3B09-4543-AE8D-94EE04030E24}">
      <dsp:nvSpPr>
        <dsp:cNvPr id="0" name=""/>
        <dsp:cNvSpPr/>
      </dsp:nvSpPr>
      <dsp:spPr>
        <a:xfrm rot="16200000">
          <a:off x="481071" y="-481071"/>
          <a:ext cx="2919115" cy="3881259"/>
        </a:xfrm>
        <a:prstGeom prst="round1Rect">
          <a:avLst/>
        </a:prstGeom>
        <a:solidFill>
          <a:schemeClr val="accent3">
            <a:lumMod val="60000"/>
            <a:lumOff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dirty="0">
              <a:solidFill>
                <a:schemeClr val="tx1"/>
              </a:solidFill>
              <a:latin typeface="Georgia Pro" panose="02040502050405020303" pitchFamily="18" charset="0"/>
            </a:rPr>
            <a:t>Prior knowledge</a:t>
          </a:r>
          <a:endParaRPr lang="en-GB" sz="2800" kern="1200" dirty="0">
            <a:solidFill>
              <a:schemeClr val="tx1"/>
            </a:solidFill>
          </a:endParaRPr>
        </a:p>
      </dsp:txBody>
      <dsp:txXfrm rot="5400000">
        <a:off x="0" y="0"/>
        <a:ext cx="3881259" cy="2189336"/>
      </dsp:txXfrm>
    </dsp:sp>
    <dsp:sp modelId="{C8E1FF35-8243-0945-8A6C-DFB5FA0CD27D}">
      <dsp:nvSpPr>
        <dsp:cNvPr id="0" name=""/>
        <dsp:cNvSpPr/>
      </dsp:nvSpPr>
      <dsp:spPr>
        <a:xfrm>
          <a:off x="3881259" y="0"/>
          <a:ext cx="3881259" cy="2919115"/>
        </a:xfrm>
        <a:prstGeom prst="round1Rect">
          <a:avLst/>
        </a:prstGeom>
        <a:solidFill>
          <a:schemeClr val="accent3">
            <a:lumMod val="60000"/>
            <a:lumOff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dirty="0">
              <a:solidFill>
                <a:schemeClr val="tx1"/>
              </a:solidFill>
              <a:latin typeface="Georgia Pro" panose="02040502050405020303" pitchFamily="18" charset="0"/>
            </a:rPr>
            <a:t>Physiological state</a:t>
          </a:r>
          <a:endParaRPr lang="en-GB" sz="2800" b="0" kern="1200" dirty="0">
            <a:solidFill>
              <a:schemeClr val="tx1"/>
            </a:solidFill>
          </a:endParaRPr>
        </a:p>
      </dsp:txBody>
      <dsp:txXfrm>
        <a:off x="3881259" y="0"/>
        <a:ext cx="3881259" cy="2189336"/>
      </dsp:txXfrm>
    </dsp:sp>
    <dsp:sp modelId="{D97101BF-BC05-FC4D-9313-BFE26D40A4CF}">
      <dsp:nvSpPr>
        <dsp:cNvPr id="0" name=""/>
        <dsp:cNvSpPr/>
      </dsp:nvSpPr>
      <dsp:spPr>
        <a:xfrm rot="10800000">
          <a:off x="0" y="2919115"/>
          <a:ext cx="3881259" cy="2919115"/>
        </a:xfrm>
        <a:prstGeom prst="round1Rect">
          <a:avLst/>
        </a:prstGeom>
        <a:solidFill>
          <a:schemeClr val="accent3">
            <a:lumMod val="60000"/>
            <a:lumOff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dirty="0">
              <a:solidFill>
                <a:schemeClr val="tx1"/>
              </a:solidFill>
              <a:latin typeface="Georgia Pro" panose="02040502050405020303" pitchFamily="18" charset="0"/>
            </a:rPr>
            <a:t>Crew interaction</a:t>
          </a:r>
          <a:endParaRPr lang="en-GB" sz="2800" kern="1200" dirty="0">
            <a:solidFill>
              <a:schemeClr val="tx1"/>
            </a:solidFill>
          </a:endParaRPr>
        </a:p>
      </dsp:txBody>
      <dsp:txXfrm rot="10800000">
        <a:off x="0" y="3648893"/>
        <a:ext cx="3881259" cy="2189336"/>
      </dsp:txXfrm>
    </dsp:sp>
    <dsp:sp modelId="{68C75EED-68A8-6645-8229-CBBA06A6F7D4}">
      <dsp:nvSpPr>
        <dsp:cNvPr id="0" name=""/>
        <dsp:cNvSpPr/>
      </dsp:nvSpPr>
      <dsp:spPr>
        <a:xfrm rot="5400000">
          <a:off x="4362331" y="2438043"/>
          <a:ext cx="2919115" cy="3881259"/>
        </a:xfrm>
        <a:prstGeom prst="round1Rect">
          <a:avLst/>
        </a:prstGeom>
        <a:solidFill>
          <a:schemeClr val="accent3">
            <a:lumMod val="60000"/>
            <a:lumOff val="40000"/>
          </a:schemeClr>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en-GB" sz="2800" kern="1200" dirty="0">
              <a:solidFill>
                <a:schemeClr val="tx1"/>
              </a:solidFill>
              <a:latin typeface="Georgia Pro" panose="02040502050405020303" pitchFamily="18" charset="0"/>
            </a:rPr>
            <a:t>Instrument interaction</a:t>
          </a:r>
          <a:endParaRPr lang="en-GB" sz="2800" kern="1200" dirty="0">
            <a:solidFill>
              <a:schemeClr val="tx1"/>
            </a:solidFill>
          </a:endParaRPr>
        </a:p>
      </dsp:txBody>
      <dsp:txXfrm rot="-5400000">
        <a:off x="3881259" y="3648893"/>
        <a:ext cx="3881259" cy="2189336"/>
      </dsp:txXfrm>
    </dsp:sp>
    <dsp:sp modelId="{39B3AAD1-3E08-6D4F-9AB3-B03B25CA175A}">
      <dsp:nvSpPr>
        <dsp:cNvPr id="0" name=""/>
        <dsp:cNvSpPr/>
      </dsp:nvSpPr>
      <dsp:spPr>
        <a:xfrm>
          <a:off x="2136799" y="2189336"/>
          <a:ext cx="3488918" cy="1459557"/>
        </a:xfrm>
        <a:prstGeom prst="roundRect">
          <a:avLst/>
        </a:prstGeom>
        <a:solidFill>
          <a:srgbClr val="A3E4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0" lang="en-GB" sz="2800" b="1" i="0" u="none" strike="noStrike" kern="1200" cap="none" spc="0" normalizeH="0" baseline="0" noProof="0">
              <a:ln/>
              <a:effectLst/>
              <a:uLnTx/>
              <a:uFillTx/>
              <a:latin typeface="Georgia Pro" panose="02040502050405020303" pitchFamily="18" charset="0"/>
              <a:ea typeface="+mn-ea"/>
              <a:cs typeface="+mn-cs"/>
            </a:rPr>
            <a:t>Individual &amp; Team</a:t>
          </a:r>
          <a:endParaRPr lang="en-GB" sz="2800" kern="1200" dirty="0"/>
        </a:p>
      </dsp:txBody>
      <dsp:txXfrm>
        <a:off x="2208049" y="2260586"/>
        <a:ext cx="3346418" cy="131705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DE26A-C2C4-1740-8408-58BF40DAFB69}" type="datetimeFigureOut">
              <a:rPr lang="en-GB" smtClean="0"/>
              <a:t>14/06/2023</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FE293-6307-1944-97C6-917F48BD7D0C}" type="slidenum">
              <a:rPr lang="en-GB" smtClean="0"/>
              <a:t>‹#›</a:t>
            </a:fld>
            <a:endParaRPr lang="en-GB"/>
          </a:p>
        </p:txBody>
      </p:sp>
    </p:spTree>
    <p:extLst>
      <p:ext uri="{BB962C8B-B14F-4D97-AF65-F5344CB8AC3E}">
        <p14:creationId xmlns:p14="http://schemas.microsoft.com/office/powerpoint/2010/main" val="4233645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BFE293-6307-1944-97C6-917F48BD7D0C}" type="slidenum">
              <a:rPr lang="en-GB" smtClean="0"/>
              <a:t>1</a:t>
            </a:fld>
            <a:endParaRPr lang="en-GB"/>
          </a:p>
        </p:txBody>
      </p:sp>
    </p:spTree>
    <p:extLst>
      <p:ext uri="{BB962C8B-B14F-4D97-AF65-F5344CB8AC3E}">
        <p14:creationId xmlns:p14="http://schemas.microsoft.com/office/powerpoint/2010/main" val="1894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GB"/>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588CDF-0A8C-A149-9A59-86D46BEB79D5}"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317138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588CDF-0A8C-A149-9A59-86D46BEB79D5}"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191759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588CDF-0A8C-A149-9A59-86D46BEB79D5}"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278320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588CDF-0A8C-A149-9A59-86D46BEB79D5}"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412860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GB"/>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588CDF-0A8C-A149-9A59-86D46BEB79D5}"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137525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588CDF-0A8C-A149-9A59-86D46BEB79D5}"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219044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GB"/>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588CDF-0A8C-A149-9A59-86D46BEB79D5}"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109234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588CDF-0A8C-A149-9A59-86D46BEB79D5}"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318120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88CDF-0A8C-A149-9A59-86D46BEB79D5}"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403108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17588CDF-0A8C-A149-9A59-86D46BEB79D5}"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210718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GB"/>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GB"/>
              <a:t>Click to edit Master text styles</a:t>
            </a:r>
          </a:p>
        </p:txBody>
      </p:sp>
      <p:sp>
        <p:nvSpPr>
          <p:cNvPr id="5" name="Date Placeholder 4"/>
          <p:cNvSpPr>
            <a:spLocks noGrp="1"/>
          </p:cNvSpPr>
          <p:nvPr>
            <p:ph type="dt" sz="half" idx="10"/>
          </p:nvPr>
        </p:nvSpPr>
        <p:spPr/>
        <p:txBody>
          <a:bodyPr/>
          <a:lstStyle/>
          <a:p>
            <a:fld id="{17588CDF-0A8C-A149-9A59-86D46BEB79D5}"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3AE85B-162A-054D-864C-C4C829E9086B}" type="slidenum">
              <a:rPr lang="en-GB" smtClean="0"/>
              <a:t>‹#›</a:t>
            </a:fld>
            <a:endParaRPr lang="en-GB"/>
          </a:p>
        </p:txBody>
      </p:sp>
    </p:spTree>
    <p:extLst>
      <p:ext uri="{BB962C8B-B14F-4D97-AF65-F5344CB8AC3E}">
        <p14:creationId xmlns:p14="http://schemas.microsoft.com/office/powerpoint/2010/main" val="33947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17588CDF-0A8C-A149-9A59-86D46BEB79D5}" type="datetimeFigureOut">
              <a:rPr lang="en-GB" smtClean="0"/>
              <a:t>14/06/2023</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8B3AE85B-162A-054D-864C-C4C829E9086B}" type="slidenum">
              <a:rPr lang="en-GB" smtClean="0"/>
              <a:t>‹#›</a:t>
            </a:fld>
            <a:endParaRPr lang="en-GB"/>
          </a:p>
        </p:txBody>
      </p:sp>
    </p:spTree>
    <p:extLst>
      <p:ext uri="{BB962C8B-B14F-4D97-AF65-F5344CB8AC3E}">
        <p14:creationId xmlns:p14="http://schemas.microsoft.com/office/powerpoint/2010/main" val="849970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diagramData" Target="../diagrams/data1.xml"/><Relationship Id="rId26" Type="http://schemas.openxmlformats.org/officeDocument/2006/relationships/diagramQuickStyle" Target="../diagrams/quickStyle2.xml"/><Relationship Id="rId39" Type="http://schemas.openxmlformats.org/officeDocument/2006/relationships/image" Target="../media/image22.svg"/><Relationship Id="rId21" Type="http://schemas.openxmlformats.org/officeDocument/2006/relationships/diagramColors" Target="../diagrams/colors1.xml"/><Relationship Id="rId34" Type="http://schemas.openxmlformats.org/officeDocument/2006/relationships/image" Target="../media/image17.png"/><Relationship Id="rId42" Type="http://schemas.openxmlformats.org/officeDocument/2006/relationships/image" Target="../media/image25.png"/><Relationship Id="rId47" Type="http://schemas.openxmlformats.org/officeDocument/2006/relationships/image" Target="../media/image30.svg"/><Relationship Id="rId50" Type="http://schemas.openxmlformats.org/officeDocument/2006/relationships/image" Target="../media/image33.png"/><Relationship Id="rId7" Type="http://schemas.openxmlformats.org/officeDocument/2006/relationships/image" Target="../media/image5.svg"/><Relationship Id="rId2" Type="http://schemas.openxmlformats.org/officeDocument/2006/relationships/notesSlide" Target="../notesSlides/notesSlide1.xml"/><Relationship Id="rId16" Type="http://schemas.openxmlformats.org/officeDocument/2006/relationships/image" Target="../media/image14.png"/><Relationship Id="rId29" Type="http://schemas.openxmlformats.org/officeDocument/2006/relationships/diagramData" Target="../diagrams/data3.xml"/><Relationship Id="rId11" Type="http://schemas.openxmlformats.org/officeDocument/2006/relationships/image" Target="../media/image9.svg"/><Relationship Id="rId24" Type="http://schemas.openxmlformats.org/officeDocument/2006/relationships/diagramData" Target="../diagrams/data2.xml"/><Relationship Id="rId32" Type="http://schemas.openxmlformats.org/officeDocument/2006/relationships/diagramColors" Target="../diagrams/colors3.xml"/><Relationship Id="rId37" Type="http://schemas.openxmlformats.org/officeDocument/2006/relationships/image" Target="../media/image20.svg"/><Relationship Id="rId40" Type="http://schemas.openxmlformats.org/officeDocument/2006/relationships/image" Target="../media/image23.png"/><Relationship Id="rId45" Type="http://schemas.openxmlformats.org/officeDocument/2006/relationships/image" Target="../media/image28.svg"/><Relationship Id="rId5" Type="http://schemas.openxmlformats.org/officeDocument/2006/relationships/image" Target="../media/image3.png"/><Relationship Id="rId15" Type="http://schemas.openxmlformats.org/officeDocument/2006/relationships/image" Target="../media/image13.emf"/><Relationship Id="rId23" Type="http://schemas.openxmlformats.org/officeDocument/2006/relationships/image" Target="../media/image16.png"/><Relationship Id="rId28" Type="http://schemas.microsoft.com/office/2007/relationships/diagramDrawing" Target="../diagrams/drawing2.xml"/><Relationship Id="rId36" Type="http://schemas.openxmlformats.org/officeDocument/2006/relationships/image" Target="../media/image19.png"/><Relationship Id="rId49" Type="http://schemas.openxmlformats.org/officeDocument/2006/relationships/image" Target="../media/image32.svg"/><Relationship Id="rId10" Type="http://schemas.openxmlformats.org/officeDocument/2006/relationships/image" Target="../media/image8.png"/><Relationship Id="rId19" Type="http://schemas.openxmlformats.org/officeDocument/2006/relationships/diagramLayout" Target="../diagrams/layout1.xml"/><Relationship Id="rId31" Type="http://schemas.openxmlformats.org/officeDocument/2006/relationships/diagramQuickStyle" Target="../diagrams/quickStyle3.xml"/><Relationship Id="rId44"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microsoft.com/office/2007/relationships/diagramDrawing" Target="../diagrams/drawing1.xml"/><Relationship Id="rId27" Type="http://schemas.openxmlformats.org/officeDocument/2006/relationships/diagramColors" Target="../diagrams/colors2.xml"/><Relationship Id="rId30" Type="http://schemas.openxmlformats.org/officeDocument/2006/relationships/diagramLayout" Target="../diagrams/layout3.xml"/><Relationship Id="rId35" Type="http://schemas.openxmlformats.org/officeDocument/2006/relationships/image" Target="../media/image18.svg"/><Relationship Id="rId43" Type="http://schemas.openxmlformats.org/officeDocument/2006/relationships/image" Target="../media/image26.svg"/><Relationship Id="rId48" Type="http://schemas.openxmlformats.org/officeDocument/2006/relationships/image" Target="../media/image31.png"/><Relationship Id="rId8" Type="http://schemas.openxmlformats.org/officeDocument/2006/relationships/image" Target="../media/image6.png"/><Relationship Id="rId51" Type="http://schemas.openxmlformats.org/officeDocument/2006/relationships/image" Target="../media/image34.svg"/><Relationship Id="rId3" Type="http://schemas.openxmlformats.org/officeDocument/2006/relationships/image" Target="../media/image1.pn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diagramLayout" Target="../diagrams/layout2.xml"/><Relationship Id="rId33" Type="http://schemas.microsoft.com/office/2007/relationships/diagramDrawing" Target="../diagrams/drawing3.xml"/><Relationship Id="rId38" Type="http://schemas.openxmlformats.org/officeDocument/2006/relationships/image" Target="../media/image21.png"/><Relationship Id="rId46" Type="http://schemas.openxmlformats.org/officeDocument/2006/relationships/image" Target="../media/image29.png"/><Relationship Id="rId20" Type="http://schemas.openxmlformats.org/officeDocument/2006/relationships/diagramQuickStyle" Target="../diagrams/quickStyle1.xml"/><Relationship Id="rId41" Type="http://schemas.openxmlformats.org/officeDocument/2006/relationships/image" Target="../media/image24.svg"/><Relationship Id="rId1" Type="http://schemas.openxmlformats.org/officeDocument/2006/relationships/slideLayout" Target="../slideLayouts/slideLayout5.xml"/><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AF7"/>
        </a:solidFill>
        <a:effectLst/>
      </p:bgPr>
    </p:bg>
    <p:spTree>
      <p:nvGrpSpPr>
        <p:cNvPr id="1" name=""/>
        <p:cNvGrpSpPr/>
        <p:nvPr/>
      </p:nvGrpSpPr>
      <p:grpSpPr>
        <a:xfrm>
          <a:off x="0" y="0"/>
          <a:ext cx="0" cy="0"/>
          <a:chOff x="0" y="0"/>
          <a:chExt cx="0" cy="0"/>
        </a:xfrm>
      </p:grpSpPr>
      <p:sp>
        <p:nvSpPr>
          <p:cNvPr id="63" name="Rounded Rectangle 62">
            <a:extLst>
              <a:ext uri="{FF2B5EF4-FFF2-40B4-BE49-F238E27FC236}">
                <a16:creationId xmlns:a16="http://schemas.microsoft.com/office/drawing/2014/main" id="{965F4304-6B89-DBDA-DAB5-7A06D61E61F1}"/>
              </a:ext>
            </a:extLst>
          </p:cNvPr>
          <p:cNvSpPr/>
          <p:nvPr/>
        </p:nvSpPr>
        <p:spPr>
          <a:xfrm>
            <a:off x="270534" y="22999001"/>
            <a:ext cx="15789047" cy="7457152"/>
          </a:xfrm>
          <a:prstGeom prst="roundRect">
            <a:avLst>
              <a:gd name="adj" fmla="val 7439"/>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400" dirty="0">
              <a:solidFill>
                <a:schemeClr val="tx1"/>
              </a:solidFill>
              <a:latin typeface="Georgia Pro" panose="02040502050405020303" pitchFamily="18" charset="0"/>
            </a:endParaRPr>
          </a:p>
        </p:txBody>
      </p:sp>
      <p:sp>
        <p:nvSpPr>
          <p:cNvPr id="62" name="Rounded Rectangle 61">
            <a:extLst>
              <a:ext uri="{FF2B5EF4-FFF2-40B4-BE49-F238E27FC236}">
                <a16:creationId xmlns:a16="http://schemas.microsoft.com/office/drawing/2014/main" id="{4E808A21-8702-1101-FA55-15FE7258759E}"/>
              </a:ext>
            </a:extLst>
          </p:cNvPr>
          <p:cNvSpPr/>
          <p:nvPr/>
        </p:nvSpPr>
        <p:spPr>
          <a:xfrm>
            <a:off x="270534" y="22999001"/>
            <a:ext cx="15789046" cy="1393472"/>
          </a:xfrm>
          <a:prstGeom prst="roundRect">
            <a:avLst>
              <a:gd name="adj" fmla="val 7439"/>
            </a:avLst>
          </a:prstGeom>
          <a:solidFill>
            <a:schemeClr val="accent3">
              <a:lumMod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Georgia Pro" panose="02040502050405020303" pitchFamily="18" charset="0"/>
              </a:rPr>
              <a:t>Factors Affecting Information Gathering</a:t>
            </a:r>
            <a:r>
              <a:rPr lang="en-GB" sz="2400" dirty="0">
                <a:solidFill>
                  <a:schemeClr val="bg1"/>
                </a:solidFill>
                <a:latin typeface="Georgia Pro" panose="02040502050405020303" pitchFamily="18" charset="0"/>
              </a:rPr>
              <a:t> </a:t>
            </a:r>
          </a:p>
        </p:txBody>
      </p:sp>
      <p:sp>
        <p:nvSpPr>
          <p:cNvPr id="58" name="Rounded Rectangle 57">
            <a:extLst>
              <a:ext uri="{FF2B5EF4-FFF2-40B4-BE49-F238E27FC236}">
                <a16:creationId xmlns:a16="http://schemas.microsoft.com/office/drawing/2014/main" id="{F08CC17E-25C3-2F5E-4A59-D3C1B5A4A3D9}"/>
              </a:ext>
            </a:extLst>
          </p:cNvPr>
          <p:cNvSpPr/>
          <p:nvPr/>
        </p:nvSpPr>
        <p:spPr>
          <a:xfrm>
            <a:off x="232552" y="24629996"/>
            <a:ext cx="7683529" cy="5908378"/>
          </a:xfrm>
          <a:prstGeom prst="roundRect">
            <a:avLst>
              <a:gd name="adj" fmla="val 7439"/>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4000" b="1" dirty="0">
                <a:solidFill>
                  <a:schemeClr val="tx1"/>
                </a:solidFill>
                <a:latin typeface="Georgia Pro" panose="02040502050405020303" pitchFamily="18" charset="0"/>
              </a:rPr>
              <a:t>Task &amp; Environmental</a:t>
            </a:r>
          </a:p>
          <a:p>
            <a:endParaRPr lang="en-GB" sz="3600" dirty="0">
              <a:solidFill>
                <a:schemeClr val="tx1"/>
              </a:solidFill>
              <a:latin typeface="Georgia Pro" panose="02040502050405020303" pitchFamily="18" charset="0"/>
            </a:endParaRPr>
          </a:p>
        </p:txBody>
      </p:sp>
      <p:sp>
        <p:nvSpPr>
          <p:cNvPr id="16" name="Rounded Rectangle 15">
            <a:extLst>
              <a:ext uri="{FF2B5EF4-FFF2-40B4-BE49-F238E27FC236}">
                <a16:creationId xmlns:a16="http://schemas.microsoft.com/office/drawing/2014/main" id="{15144627-C9D5-0BC2-99F0-04652E12FE79}"/>
              </a:ext>
            </a:extLst>
          </p:cNvPr>
          <p:cNvSpPr/>
          <p:nvPr/>
        </p:nvSpPr>
        <p:spPr>
          <a:xfrm>
            <a:off x="1973676" y="473313"/>
            <a:ext cx="26327861" cy="3069513"/>
          </a:xfrm>
          <a:prstGeom prst="roundRect">
            <a:avLst/>
          </a:prstGeom>
          <a:solidFill>
            <a:srgbClr val="FFFFFF">
              <a:alpha val="70980"/>
            </a:srgbClr>
          </a:solidFill>
          <a:ln w="139700" cmpd="sng">
            <a:solidFill>
              <a:schemeClr val="tx1"/>
            </a:solidFill>
            <a:prstDash val="solid"/>
            <a:extLst>
              <a:ext uri="{C807C97D-BFC1-408E-A445-0C87EB9F89A2}">
                <ask:lineSketchStyleProps xmlns:ask="http://schemas.microsoft.com/office/drawing/2018/sketchyshapes" sd="1219033472">
                  <a:custGeom>
                    <a:avLst/>
                    <a:gdLst>
                      <a:gd name="connsiteX0" fmla="*/ 0 w 25943191"/>
                      <a:gd name="connsiteY0" fmla="*/ 812626 h 4875657"/>
                      <a:gd name="connsiteX1" fmla="*/ 812626 w 25943191"/>
                      <a:gd name="connsiteY1" fmla="*/ 0 h 4875657"/>
                      <a:gd name="connsiteX2" fmla="*/ 1162567 w 25943191"/>
                      <a:gd name="connsiteY2" fmla="*/ 0 h 4875657"/>
                      <a:gd name="connsiteX3" fmla="*/ 1269329 w 25943191"/>
                      <a:gd name="connsiteY3" fmla="*/ 0 h 4875657"/>
                      <a:gd name="connsiteX4" fmla="*/ 1619270 w 25943191"/>
                      <a:gd name="connsiteY4" fmla="*/ 0 h 4875657"/>
                      <a:gd name="connsiteX5" fmla="*/ 2698749 w 25943191"/>
                      <a:gd name="connsiteY5" fmla="*/ 0 h 4875657"/>
                      <a:gd name="connsiteX6" fmla="*/ 3535049 w 25943191"/>
                      <a:gd name="connsiteY6" fmla="*/ 0 h 4875657"/>
                      <a:gd name="connsiteX7" fmla="*/ 3398631 w 25943191"/>
                      <a:gd name="connsiteY7" fmla="*/ 0 h 4875657"/>
                      <a:gd name="connsiteX8" fmla="*/ 3262214 w 25943191"/>
                      <a:gd name="connsiteY8" fmla="*/ 0 h 4875657"/>
                      <a:gd name="connsiteX9" fmla="*/ 4341693 w 25943191"/>
                      <a:gd name="connsiteY9" fmla="*/ 0 h 4875657"/>
                      <a:gd name="connsiteX10" fmla="*/ 4205275 w 25943191"/>
                      <a:gd name="connsiteY10" fmla="*/ 0 h 4875657"/>
                      <a:gd name="connsiteX11" fmla="*/ 4068857 w 25943191"/>
                      <a:gd name="connsiteY11" fmla="*/ 0 h 4875657"/>
                      <a:gd name="connsiteX12" fmla="*/ 4905157 w 25943191"/>
                      <a:gd name="connsiteY12" fmla="*/ 0 h 4875657"/>
                      <a:gd name="connsiteX13" fmla="*/ 5984636 w 25943191"/>
                      <a:gd name="connsiteY13" fmla="*/ 0 h 4875657"/>
                      <a:gd name="connsiteX14" fmla="*/ 7064116 w 25943191"/>
                      <a:gd name="connsiteY14" fmla="*/ 0 h 4875657"/>
                      <a:gd name="connsiteX15" fmla="*/ 7414057 w 25943191"/>
                      <a:gd name="connsiteY15" fmla="*/ 0 h 4875657"/>
                      <a:gd name="connsiteX16" fmla="*/ 8493536 w 25943191"/>
                      <a:gd name="connsiteY16" fmla="*/ 0 h 4875657"/>
                      <a:gd name="connsiteX17" fmla="*/ 9329836 w 25943191"/>
                      <a:gd name="connsiteY17" fmla="*/ 0 h 4875657"/>
                      <a:gd name="connsiteX18" fmla="*/ 9193418 w 25943191"/>
                      <a:gd name="connsiteY18" fmla="*/ 0 h 4875657"/>
                      <a:gd name="connsiteX19" fmla="*/ 9543359 w 25943191"/>
                      <a:gd name="connsiteY19" fmla="*/ 0 h 4875657"/>
                      <a:gd name="connsiteX20" fmla="*/ 10622838 w 25943191"/>
                      <a:gd name="connsiteY20" fmla="*/ 0 h 4875657"/>
                      <a:gd name="connsiteX21" fmla="*/ 11702318 w 25943191"/>
                      <a:gd name="connsiteY21" fmla="*/ 0 h 4875657"/>
                      <a:gd name="connsiteX22" fmla="*/ 12052259 w 25943191"/>
                      <a:gd name="connsiteY22" fmla="*/ 0 h 4875657"/>
                      <a:gd name="connsiteX23" fmla="*/ 12402200 w 25943191"/>
                      <a:gd name="connsiteY23" fmla="*/ 0 h 4875657"/>
                      <a:gd name="connsiteX24" fmla="*/ 13238500 w 25943191"/>
                      <a:gd name="connsiteY24" fmla="*/ 0 h 4875657"/>
                      <a:gd name="connsiteX25" fmla="*/ 13345261 w 25943191"/>
                      <a:gd name="connsiteY25" fmla="*/ 0 h 4875657"/>
                      <a:gd name="connsiteX26" fmla="*/ 13452023 w 25943191"/>
                      <a:gd name="connsiteY26" fmla="*/ 0 h 4875657"/>
                      <a:gd name="connsiteX27" fmla="*/ 13801964 w 25943191"/>
                      <a:gd name="connsiteY27" fmla="*/ 0 h 4875657"/>
                      <a:gd name="connsiteX28" fmla="*/ 14395085 w 25943191"/>
                      <a:gd name="connsiteY28" fmla="*/ 0 h 4875657"/>
                      <a:gd name="connsiteX29" fmla="*/ 14745026 w 25943191"/>
                      <a:gd name="connsiteY29" fmla="*/ 0 h 4875657"/>
                      <a:gd name="connsiteX30" fmla="*/ 14851787 w 25943191"/>
                      <a:gd name="connsiteY30" fmla="*/ 0 h 4875657"/>
                      <a:gd name="connsiteX31" fmla="*/ 14958549 w 25943191"/>
                      <a:gd name="connsiteY31" fmla="*/ 0 h 4875657"/>
                      <a:gd name="connsiteX32" fmla="*/ 15551670 w 25943191"/>
                      <a:gd name="connsiteY32" fmla="*/ 0 h 4875657"/>
                      <a:gd name="connsiteX33" fmla="*/ 15658431 w 25943191"/>
                      <a:gd name="connsiteY33" fmla="*/ 0 h 4875657"/>
                      <a:gd name="connsiteX34" fmla="*/ 15765193 w 25943191"/>
                      <a:gd name="connsiteY34" fmla="*/ 0 h 4875657"/>
                      <a:gd name="connsiteX35" fmla="*/ 15871955 w 25943191"/>
                      <a:gd name="connsiteY35" fmla="*/ 0 h 4875657"/>
                      <a:gd name="connsiteX36" fmla="*/ 16951434 w 25943191"/>
                      <a:gd name="connsiteY36" fmla="*/ 0 h 4875657"/>
                      <a:gd name="connsiteX37" fmla="*/ 16815016 w 25943191"/>
                      <a:gd name="connsiteY37" fmla="*/ 0 h 4875657"/>
                      <a:gd name="connsiteX38" fmla="*/ 16678598 w 25943191"/>
                      <a:gd name="connsiteY38" fmla="*/ 0 h 4875657"/>
                      <a:gd name="connsiteX39" fmla="*/ 17028539 w 25943191"/>
                      <a:gd name="connsiteY39" fmla="*/ 0 h 4875657"/>
                      <a:gd name="connsiteX40" fmla="*/ 17135301 w 25943191"/>
                      <a:gd name="connsiteY40" fmla="*/ 0 h 4875657"/>
                      <a:gd name="connsiteX41" fmla="*/ 17728422 w 25943191"/>
                      <a:gd name="connsiteY41" fmla="*/ 0 h 4875657"/>
                      <a:gd name="connsiteX42" fmla="*/ 17592004 w 25943191"/>
                      <a:gd name="connsiteY42" fmla="*/ 0 h 4875657"/>
                      <a:gd name="connsiteX43" fmla="*/ 17455586 w 25943191"/>
                      <a:gd name="connsiteY43" fmla="*/ 0 h 4875657"/>
                      <a:gd name="connsiteX44" fmla="*/ 18535065 w 25943191"/>
                      <a:gd name="connsiteY44" fmla="*/ 0 h 4875657"/>
                      <a:gd name="connsiteX45" fmla="*/ 18398648 w 25943191"/>
                      <a:gd name="connsiteY45" fmla="*/ 0 h 4875657"/>
                      <a:gd name="connsiteX46" fmla="*/ 18748589 w 25943191"/>
                      <a:gd name="connsiteY46" fmla="*/ 0 h 4875657"/>
                      <a:gd name="connsiteX47" fmla="*/ 19584889 w 25943191"/>
                      <a:gd name="connsiteY47" fmla="*/ 0 h 4875657"/>
                      <a:gd name="connsiteX48" fmla="*/ 19448471 w 25943191"/>
                      <a:gd name="connsiteY48" fmla="*/ 0 h 4875657"/>
                      <a:gd name="connsiteX49" fmla="*/ 19555233 w 25943191"/>
                      <a:gd name="connsiteY49" fmla="*/ 0 h 4875657"/>
                      <a:gd name="connsiteX50" fmla="*/ 19905174 w 25943191"/>
                      <a:gd name="connsiteY50" fmla="*/ 0 h 4875657"/>
                      <a:gd name="connsiteX51" fmla="*/ 20011935 w 25943191"/>
                      <a:gd name="connsiteY51" fmla="*/ 0 h 4875657"/>
                      <a:gd name="connsiteX52" fmla="*/ 21091415 w 25943191"/>
                      <a:gd name="connsiteY52" fmla="*/ 0 h 4875657"/>
                      <a:gd name="connsiteX53" fmla="*/ 21198176 w 25943191"/>
                      <a:gd name="connsiteY53" fmla="*/ 0 h 4875657"/>
                      <a:gd name="connsiteX54" fmla="*/ 21548117 w 25943191"/>
                      <a:gd name="connsiteY54" fmla="*/ 0 h 4875657"/>
                      <a:gd name="connsiteX55" fmla="*/ 22141238 w 25943191"/>
                      <a:gd name="connsiteY55" fmla="*/ 0 h 4875657"/>
                      <a:gd name="connsiteX56" fmla="*/ 22004820 w 25943191"/>
                      <a:gd name="connsiteY56" fmla="*/ 0 h 4875657"/>
                      <a:gd name="connsiteX57" fmla="*/ 21868402 w 25943191"/>
                      <a:gd name="connsiteY57" fmla="*/ 0 h 4875657"/>
                      <a:gd name="connsiteX58" fmla="*/ 22704702 w 25943191"/>
                      <a:gd name="connsiteY58" fmla="*/ 0 h 4875657"/>
                      <a:gd name="connsiteX59" fmla="*/ 23297823 w 25943191"/>
                      <a:gd name="connsiteY59" fmla="*/ 0 h 4875657"/>
                      <a:gd name="connsiteX60" fmla="*/ 24134123 w 25943191"/>
                      <a:gd name="connsiteY60" fmla="*/ 0 h 4875657"/>
                      <a:gd name="connsiteX61" fmla="*/ 25130565 w 25943191"/>
                      <a:gd name="connsiteY61" fmla="*/ 0 h 4875657"/>
                      <a:gd name="connsiteX62" fmla="*/ 25943191 w 25943191"/>
                      <a:gd name="connsiteY62" fmla="*/ 812626 h 4875657"/>
                      <a:gd name="connsiteX63" fmla="*/ 25943191 w 25943191"/>
                      <a:gd name="connsiteY63" fmla="*/ 1289352 h 4875657"/>
                      <a:gd name="connsiteX64" fmla="*/ 25943191 w 25943191"/>
                      <a:gd name="connsiteY64" fmla="*/ 1896094 h 4875657"/>
                      <a:gd name="connsiteX65" fmla="*/ 25943191 w 25943191"/>
                      <a:gd name="connsiteY65" fmla="*/ 2470333 h 4875657"/>
                      <a:gd name="connsiteX66" fmla="*/ 25943191 w 25943191"/>
                      <a:gd name="connsiteY66" fmla="*/ 2947059 h 4875657"/>
                      <a:gd name="connsiteX67" fmla="*/ 25943191 w 25943191"/>
                      <a:gd name="connsiteY67" fmla="*/ 3488793 h 4875657"/>
                      <a:gd name="connsiteX68" fmla="*/ 25943191 w 25943191"/>
                      <a:gd name="connsiteY68" fmla="*/ 4063031 h 4875657"/>
                      <a:gd name="connsiteX69" fmla="*/ 25130565 w 25943191"/>
                      <a:gd name="connsiteY69" fmla="*/ 4875657 h 4875657"/>
                      <a:gd name="connsiteX70" fmla="*/ 25266983 w 25943191"/>
                      <a:gd name="connsiteY70" fmla="*/ 4875657 h 4875657"/>
                      <a:gd name="connsiteX71" fmla="*/ 24673862 w 25943191"/>
                      <a:gd name="connsiteY71" fmla="*/ 4875657 h 4875657"/>
                      <a:gd name="connsiteX72" fmla="*/ 23837562 w 25943191"/>
                      <a:gd name="connsiteY72" fmla="*/ 4875657 h 4875657"/>
                      <a:gd name="connsiteX73" fmla="*/ 22758083 w 25943191"/>
                      <a:gd name="connsiteY73" fmla="*/ 4875657 h 4875657"/>
                      <a:gd name="connsiteX74" fmla="*/ 22651321 w 25943191"/>
                      <a:gd name="connsiteY74" fmla="*/ 4875657 h 4875657"/>
                      <a:gd name="connsiteX75" fmla="*/ 22058201 w 25943191"/>
                      <a:gd name="connsiteY75" fmla="*/ 4875657 h 4875657"/>
                      <a:gd name="connsiteX76" fmla="*/ 21708260 w 25943191"/>
                      <a:gd name="connsiteY76" fmla="*/ 4875657 h 4875657"/>
                      <a:gd name="connsiteX77" fmla="*/ 21115139 w 25943191"/>
                      <a:gd name="connsiteY77" fmla="*/ 4875657 h 4875657"/>
                      <a:gd name="connsiteX78" fmla="*/ 20522019 w 25943191"/>
                      <a:gd name="connsiteY78" fmla="*/ 4875657 h 4875657"/>
                      <a:gd name="connsiteX79" fmla="*/ 20415257 w 25943191"/>
                      <a:gd name="connsiteY79" fmla="*/ 4875657 h 4875657"/>
                      <a:gd name="connsiteX80" fmla="*/ 20308496 w 25943191"/>
                      <a:gd name="connsiteY80" fmla="*/ 4875657 h 4875657"/>
                      <a:gd name="connsiteX81" fmla="*/ 19958555 w 25943191"/>
                      <a:gd name="connsiteY81" fmla="*/ 4875657 h 4875657"/>
                      <a:gd name="connsiteX82" fmla="*/ 19851793 w 25943191"/>
                      <a:gd name="connsiteY82" fmla="*/ 4875657 h 4875657"/>
                      <a:gd name="connsiteX83" fmla="*/ 18772314 w 25943191"/>
                      <a:gd name="connsiteY83" fmla="*/ 4875657 h 4875657"/>
                      <a:gd name="connsiteX84" fmla="*/ 17936014 w 25943191"/>
                      <a:gd name="connsiteY84" fmla="*/ 4875657 h 4875657"/>
                      <a:gd name="connsiteX85" fmla="*/ 18072431 w 25943191"/>
                      <a:gd name="connsiteY85" fmla="*/ 4875657 h 4875657"/>
                      <a:gd name="connsiteX86" fmla="*/ 16992952 w 25943191"/>
                      <a:gd name="connsiteY86" fmla="*/ 4875657 h 4875657"/>
                      <a:gd name="connsiteX87" fmla="*/ 17129370 w 25943191"/>
                      <a:gd name="connsiteY87" fmla="*/ 4875657 h 4875657"/>
                      <a:gd name="connsiteX88" fmla="*/ 16779429 w 25943191"/>
                      <a:gd name="connsiteY88" fmla="*/ 4875657 h 4875657"/>
                      <a:gd name="connsiteX89" fmla="*/ 16429488 w 25943191"/>
                      <a:gd name="connsiteY89" fmla="*/ 4875657 h 4875657"/>
                      <a:gd name="connsiteX90" fmla="*/ 16079547 w 25943191"/>
                      <a:gd name="connsiteY90" fmla="*/ 4875657 h 4875657"/>
                      <a:gd name="connsiteX91" fmla="*/ 15729606 w 25943191"/>
                      <a:gd name="connsiteY91" fmla="*/ 4875657 h 4875657"/>
                      <a:gd name="connsiteX92" fmla="*/ 15866023 w 25943191"/>
                      <a:gd name="connsiteY92" fmla="*/ 4875657 h 4875657"/>
                      <a:gd name="connsiteX93" fmla="*/ 14786544 w 25943191"/>
                      <a:gd name="connsiteY93" fmla="*/ 4875657 h 4875657"/>
                      <a:gd name="connsiteX94" fmla="*/ 14922962 w 25943191"/>
                      <a:gd name="connsiteY94" fmla="*/ 4875657 h 4875657"/>
                      <a:gd name="connsiteX95" fmla="*/ 15059380 w 25943191"/>
                      <a:gd name="connsiteY95" fmla="*/ 4875657 h 4875657"/>
                      <a:gd name="connsiteX96" fmla="*/ 14223080 w 25943191"/>
                      <a:gd name="connsiteY96" fmla="*/ 4875657 h 4875657"/>
                      <a:gd name="connsiteX97" fmla="*/ 13143600 w 25943191"/>
                      <a:gd name="connsiteY97" fmla="*/ 4875657 h 4875657"/>
                      <a:gd name="connsiteX98" fmla="*/ 13036839 w 25943191"/>
                      <a:gd name="connsiteY98" fmla="*/ 4875657 h 4875657"/>
                      <a:gd name="connsiteX99" fmla="*/ 12200539 w 25943191"/>
                      <a:gd name="connsiteY99" fmla="*/ 4875657 h 4875657"/>
                      <a:gd name="connsiteX100" fmla="*/ 11364239 w 25943191"/>
                      <a:gd name="connsiteY100" fmla="*/ 4875657 h 4875657"/>
                      <a:gd name="connsiteX101" fmla="*/ 10527939 w 25943191"/>
                      <a:gd name="connsiteY101" fmla="*/ 4875657 h 4875657"/>
                      <a:gd name="connsiteX102" fmla="*/ 10421178 w 25943191"/>
                      <a:gd name="connsiteY102" fmla="*/ 4875657 h 4875657"/>
                      <a:gd name="connsiteX103" fmla="*/ 10314416 w 25943191"/>
                      <a:gd name="connsiteY103" fmla="*/ 4875657 h 4875657"/>
                      <a:gd name="connsiteX104" fmla="*/ 9234937 w 25943191"/>
                      <a:gd name="connsiteY104" fmla="*/ 4875657 h 4875657"/>
                      <a:gd name="connsiteX105" fmla="*/ 8884996 w 25943191"/>
                      <a:gd name="connsiteY105" fmla="*/ 4875657 h 4875657"/>
                      <a:gd name="connsiteX106" fmla="*/ 9021413 w 25943191"/>
                      <a:gd name="connsiteY106" fmla="*/ 4875657 h 4875657"/>
                      <a:gd name="connsiteX107" fmla="*/ 8185113 w 25943191"/>
                      <a:gd name="connsiteY107" fmla="*/ 4875657 h 4875657"/>
                      <a:gd name="connsiteX108" fmla="*/ 8078352 w 25943191"/>
                      <a:gd name="connsiteY108" fmla="*/ 4875657 h 4875657"/>
                      <a:gd name="connsiteX109" fmla="*/ 6998872 w 25943191"/>
                      <a:gd name="connsiteY109" fmla="*/ 4875657 h 4875657"/>
                      <a:gd name="connsiteX110" fmla="*/ 6405752 w 25943191"/>
                      <a:gd name="connsiteY110" fmla="*/ 4875657 h 4875657"/>
                      <a:gd name="connsiteX111" fmla="*/ 6542170 w 25943191"/>
                      <a:gd name="connsiteY111" fmla="*/ 4875657 h 4875657"/>
                      <a:gd name="connsiteX112" fmla="*/ 5949049 w 25943191"/>
                      <a:gd name="connsiteY112" fmla="*/ 4875657 h 4875657"/>
                      <a:gd name="connsiteX113" fmla="*/ 6085467 w 25943191"/>
                      <a:gd name="connsiteY113" fmla="*/ 4875657 h 4875657"/>
                      <a:gd name="connsiteX114" fmla="*/ 5005988 w 25943191"/>
                      <a:gd name="connsiteY114" fmla="*/ 4875657 h 4875657"/>
                      <a:gd name="connsiteX115" fmla="*/ 5142405 w 25943191"/>
                      <a:gd name="connsiteY115" fmla="*/ 4875657 h 4875657"/>
                      <a:gd name="connsiteX116" fmla="*/ 4549285 w 25943191"/>
                      <a:gd name="connsiteY116" fmla="*/ 4875657 h 4875657"/>
                      <a:gd name="connsiteX117" fmla="*/ 4685703 w 25943191"/>
                      <a:gd name="connsiteY117" fmla="*/ 4875657 h 4875657"/>
                      <a:gd name="connsiteX118" fmla="*/ 3606223 w 25943191"/>
                      <a:gd name="connsiteY118" fmla="*/ 4875657 h 4875657"/>
                      <a:gd name="connsiteX119" fmla="*/ 2769924 w 25943191"/>
                      <a:gd name="connsiteY119" fmla="*/ 4875657 h 4875657"/>
                      <a:gd name="connsiteX120" fmla="*/ 2906341 w 25943191"/>
                      <a:gd name="connsiteY120" fmla="*/ 4875657 h 4875657"/>
                      <a:gd name="connsiteX121" fmla="*/ 2556400 w 25943191"/>
                      <a:gd name="connsiteY121" fmla="*/ 4875657 h 4875657"/>
                      <a:gd name="connsiteX122" fmla="*/ 2206459 w 25943191"/>
                      <a:gd name="connsiteY122" fmla="*/ 4875657 h 4875657"/>
                      <a:gd name="connsiteX123" fmla="*/ 812626 w 25943191"/>
                      <a:gd name="connsiteY123" fmla="*/ 4875657 h 4875657"/>
                      <a:gd name="connsiteX124" fmla="*/ 0 w 25943191"/>
                      <a:gd name="connsiteY124" fmla="*/ 4063031 h 4875657"/>
                      <a:gd name="connsiteX125" fmla="*/ 0 w 25943191"/>
                      <a:gd name="connsiteY125" fmla="*/ 3456289 h 4875657"/>
                      <a:gd name="connsiteX126" fmla="*/ 0 w 25943191"/>
                      <a:gd name="connsiteY126" fmla="*/ 2849546 h 4875657"/>
                      <a:gd name="connsiteX127" fmla="*/ 0 w 25943191"/>
                      <a:gd name="connsiteY127" fmla="*/ 2275308 h 4875657"/>
                      <a:gd name="connsiteX128" fmla="*/ 0 w 25943191"/>
                      <a:gd name="connsiteY128" fmla="*/ 1701070 h 4875657"/>
                      <a:gd name="connsiteX129" fmla="*/ 0 w 25943191"/>
                      <a:gd name="connsiteY129" fmla="*/ 812626 h 48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943191" h="4875657" fill="none" extrusionOk="0">
                        <a:moveTo>
                          <a:pt x="0" y="812626"/>
                        </a:moveTo>
                        <a:cubicBezTo>
                          <a:pt x="42616" y="340127"/>
                          <a:pt x="372871" y="129359"/>
                          <a:pt x="812626" y="0"/>
                        </a:cubicBezTo>
                        <a:cubicBezTo>
                          <a:pt x="953121" y="-12667"/>
                          <a:pt x="1060304" y="23826"/>
                          <a:pt x="1162567" y="0"/>
                        </a:cubicBezTo>
                        <a:cubicBezTo>
                          <a:pt x="1264830" y="-23826"/>
                          <a:pt x="1247782" y="11559"/>
                          <a:pt x="1269329" y="0"/>
                        </a:cubicBezTo>
                        <a:cubicBezTo>
                          <a:pt x="1290876" y="-11559"/>
                          <a:pt x="1474856" y="41678"/>
                          <a:pt x="1619270" y="0"/>
                        </a:cubicBezTo>
                        <a:cubicBezTo>
                          <a:pt x="1763684" y="-41678"/>
                          <a:pt x="2249060" y="124608"/>
                          <a:pt x="2698749" y="0"/>
                        </a:cubicBezTo>
                        <a:cubicBezTo>
                          <a:pt x="3148438" y="-124608"/>
                          <a:pt x="3117536" y="34669"/>
                          <a:pt x="3535049" y="0"/>
                        </a:cubicBezTo>
                        <a:cubicBezTo>
                          <a:pt x="3117536" y="34669"/>
                          <a:pt x="3433123" y="-2368"/>
                          <a:pt x="3398631" y="0"/>
                        </a:cubicBezTo>
                        <a:cubicBezTo>
                          <a:pt x="3364139" y="2368"/>
                          <a:pt x="3297636" y="-3095"/>
                          <a:pt x="3262214" y="0"/>
                        </a:cubicBezTo>
                        <a:cubicBezTo>
                          <a:pt x="3297636" y="-3095"/>
                          <a:pt x="4052750" y="34834"/>
                          <a:pt x="4341693" y="0"/>
                        </a:cubicBezTo>
                        <a:cubicBezTo>
                          <a:pt x="4052750" y="34834"/>
                          <a:pt x="4267168" y="-2329"/>
                          <a:pt x="4205275" y="0"/>
                        </a:cubicBezTo>
                        <a:cubicBezTo>
                          <a:pt x="4143382" y="2329"/>
                          <a:pt x="4129570" y="-1991"/>
                          <a:pt x="4068857" y="0"/>
                        </a:cubicBezTo>
                        <a:cubicBezTo>
                          <a:pt x="4129570" y="-1991"/>
                          <a:pt x="4514353" y="74135"/>
                          <a:pt x="4905157" y="0"/>
                        </a:cubicBezTo>
                        <a:cubicBezTo>
                          <a:pt x="5295961" y="-74135"/>
                          <a:pt x="5683620" y="3587"/>
                          <a:pt x="5984636" y="0"/>
                        </a:cubicBezTo>
                        <a:cubicBezTo>
                          <a:pt x="6285652" y="-3587"/>
                          <a:pt x="6604699" y="66332"/>
                          <a:pt x="7064116" y="0"/>
                        </a:cubicBezTo>
                        <a:cubicBezTo>
                          <a:pt x="7523533" y="-66332"/>
                          <a:pt x="7312966" y="14658"/>
                          <a:pt x="7414057" y="0"/>
                        </a:cubicBezTo>
                        <a:cubicBezTo>
                          <a:pt x="7515148" y="-14658"/>
                          <a:pt x="8216533" y="85492"/>
                          <a:pt x="8493536" y="0"/>
                        </a:cubicBezTo>
                        <a:cubicBezTo>
                          <a:pt x="8770539" y="-85492"/>
                          <a:pt x="8963888" y="23904"/>
                          <a:pt x="9329836" y="0"/>
                        </a:cubicBezTo>
                        <a:cubicBezTo>
                          <a:pt x="8963888" y="23904"/>
                          <a:pt x="9251084" y="-14382"/>
                          <a:pt x="9193418" y="0"/>
                        </a:cubicBezTo>
                        <a:cubicBezTo>
                          <a:pt x="9251084" y="-14382"/>
                          <a:pt x="9414158" y="9137"/>
                          <a:pt x="9543359" y="0"/>
                        </a:cubicBezTo>
                        <a:cubicBezTo>
                          <a:pt x="9672560" y="-9137"/>
                          <a:pt x="10108379" y="70569"/>
                          <a:pt x="10622838" y="0"/>
                        </a:cubicBezTo>
                        <a:cubicBezTo>
                          <a:pt x="11137297" y="-70569"/>
                          <a:pt x="11302303" y="65746"/>
                          <a:pt x="11702318" y="0"/>
                        </a:cubicBezTo>
                        <a:cubicBezTo>
                          <a:pt x="12102333" y="-65746"/>
                          <a:pt x="11930155" y="4366"/>
                          <a:pt x="12052259" y="0"/>
                        </a:cubicBezTo>
                        <a:cubicBezTo>
                          <a:pt x="12174363" y="-4366"/>
                          <a:pt x="12331213" y="17866"/>
                          <a:pt x="12402200" y="0"/>
                        </a:cubicBezTo>
                        <a:cubicBezTo>
                          <a:pt x="12473187" y="-17866"/>
                          <a:pt x="12875837" y="27330"/>
                          <a:pt x="13238500" y="0"/>
                        </a:cubicBezTo>
                        <a:cubicBezTo>
                          <a:pt x="13601163" y="-27330"/>
                          <a:pt x="13301854" y="8281"/>
                          <a:pt x="13345261" y="0"/>
                        </a:cubicBezTo>
                        <a:cubicBezTo>
                          <a:pt x="13388668" y="-8281"/>
                          <a:pt x="13427663" y="2997"/>
                          <a:pt x="13452023" y="0"/>
                        </a:cubicBezTo>
                        <a:cubicBezTo>
                          <a:pt x="13476383" y="-2997"/>
                          <a:pt x="13714301" y="35200"/>
                          <a:pt x="13801964" y="0"/>
                        </a:cubicBezTo>
                        <a:cubicBezTo>
                          <a:pt x="13889627" y="-35200"/>
                          <a:pt x="14214163" y="28097"/>
                          <a:pt x="14395085" y="0"/>
                        </a:cubicBezTo>
                        <a:cubicBezTo>
                          <a:pt x="14576007" y="-28097"/>
                          <a:pt x="14586806" y="37696"/>
                          <a:pt x="14745026" y="0"/>
                        </a:cubicBezTo>
                        <a:cubicBezTo>
                          <a:pt x="14903246" y="-37696"/>
                          <a:pt x="14809344" y="9372"/>
                          <a:pt x="14851787" y="0"/>
                        </a:cubicBezTo>
                        <a:cubicBezTo>
                          <a:pt x="14894230" y="-9372"/>
                          <a:pt x="14928350" y="9201"/>
                          <a:pt x="14958549" y="0"/>
                        </a:cubicBezTo>
                        <a:cubicBezTo>
                          <a:pt x="14988748" y="-9201"/>
                          <a:pt x="15366658" y="66324"/>
                          <a:pt x="15551670" y="0"/>
                        </a:cubicBezTo>
                        <a:cubicBezTo>
                          <a:pt x="15736682" y="-66324"/>
                          <a:pt x="15612682" y="7775"/>
                          <a:pt x="15658431" y="0"/>
                        </a:cubicBezTo>
                        <a:cubicBezTo>
                          <a:pt x="15704180" y="-7775"/>
                          <a:pt x="15722333" y="9343"/>
                          <a:pt x="15765193" y="0"/>
                        </a:cubicBezTo>
                        <a:cubicBezTo>
                          <a:pt x="15808053" y="-9343"/>
                          <a:pt x="15847908" y="209"/>
                          <a:pt x="15871955" y="0"/>
                        </a:cubicBezTo>
                        <a:cubicBezTo>
                          <a:pt x="15896002" y="-209"/>
                          <a:pt x="16527600" y="52845"/>
                          <a:pt x="16951434" y="0"/>
                        </a:cubicBezTo>
                        <a:cubicBezTo>
                          <a:pt x="16527600" y="52845"/>
                          <a:pt x="16845579" y="-15775"/>
                          <a:pt x="16815016" y="0"/>
                        </a:cubicBezTo>
                        <a:cubicBezTo>
                          <a:pt x="16784453" y="15775"/>
                          <a:pt x="16710614" y="-1892"/>
                          <a:pt x="16678598" y="0"/>
                        </a:cubicBezTo>
                        <a:cubicBezTo>
                          <a:pt x="16710614" y="-1892"/>
                          <a:pt x="16859775" y="37669"/>
                          <a:pt x="17028539" y="0"/>
                        </a:cubicBezTo>
                        <a:cubicBezTo>
                          <a:pt x="17197303" y="-37669"/>
                          <a:pt x="17094861" y="2848"/>
                          <a:pt x="17135301" y="0"/>
                        </a:cubicBezTo>
                        <a:cubicBezTo>
                          <a:pt x="17175741" y="-2848"/>
                          <a:pt x="17526675" y="38553"/>
                          <a:pt x="17728422" y="0"/>
                        </a:cubicBezTo>
                        <a:cubicBezTo>
                          <a:pt x="17526675" y="38553"/>
                          <a:pt x="17646183" y="-1619"/>
                          <a:pt x="17592004" y="0"/>
                        </a:cubicBezTo>
                        <a:cubicBezTo>
                          <a:pt x="17537825" y="1619"/>
                          <a:pt x="17518468" y="-4725"/>
                          <a:pt x="17455586" y="0"/>
                        </a:cubicBezTo>
                        <a:cubicBezTo>
                          <a:pt x="17518468" y="-4725"/>
                          <a:pt x="18151244" y="54783"/>
                          <a:pt x="18535065" y="0"/>
                        </a:cubicBezTo>
                        <a:cubicBezTo>
                          <a:pt x="18151244" y="54783"/>
                          <a:pt x="18435621" y="-1832"/>
                          <a:pt x="18398648" y="0"/>
                        </a:cubicBezTo>
                        <a:cubicBezTo>
                          <a:pt x="18435621" y="-1832"/>
                          <a:pt x="18615995" y="7591"/>
                          <a:pt x="18748589" y="0"/>
                        </a:cubicBezTo>
                        <a:cubicBezTo>
                          <a:pt x="18881183" y="-7591"/>
                          <a:pt x="19405514" y="18331"/>
                          <a:pt x="19584889" y="0"/>
                        </a:cubicBezTo>
                        <a:cubicBezTo>
                          <a:pt x="19405514" y="18331"/>
                          <a:pt x="19507717" y="-3931"/>
                          <a:pt x="19448471" y="0"/>
                        </a:cubicBezTo>
                        <a:cubicBezTo>
                          <a:pt x="19507717" y="-3931"/>
                          <a:pt x="19521046" y="3251"/>
                          <a:pt x="19555233" y="0"/>
                        </a:cubicBezTo>
                        <a:cubicBezTo>
                          <a:pt x="19589420" y="-3251"/>
                          <a:pt x="19814382" y="37328"/>
                          <a:pt x="19905174" y="0"/>
                        </a:cubicBezTo>
                        <a:cubicBezTo>
                          <a:pt x="19995966" y="-37328"/>
                          <a:pt x="19981813" y="4942"/>
                          <a:pt x="20011935" y="0"/>
                        </a:cubicBezTo>
                        <a:cubicBezTo>
                          <a:pt x="20042057" y="-4942"/>
                          <a:pt x="20716340" y="78855"/>
                          <a:pt x="21091415" y="0"/>
                        </a:cubicBezTo>
                        <a:cubicBezTo>
                          <a:pt x="21466490" y="-78855"/>
                          <a:pt x="21159858" y="7874"/>
                          <a:pt x="21198176" y="0"/>
                        </a:cubicBezTo>
                        <a:cubicBezTo>
                          <a:pt x="21236494" y="-7874"/>
                          <a:pt x="21402574" y="29773"/>
                          <a:pt x="21548117" y="0"/>
                        </a:cubicBezTo>
                        <a:cubicBezTo>
                          <a:pt x="21693660" y="-29773"/>
                          <a:pt x="21948443" y="33329"/>
                          <a:pt x="22141238" y="0"/>
                        </a:cubicBezTo>
                        <a:cubicBezTo>
                          <a:pt x="21948443" y="33329"/>
                          <a:pt x="22042904" y="-1665"/>
                          <a:pt x="22004820" y="0"/>
                        </a:cubicBezTo>
                        <a:cubicBezTo>
                          <a:pt x="21966736" y="1665"/>
                          <a:pt x="21895922" y="-5215"/>
                          <a:pt x="21868402" y="0"/>
                        </a:cubicBezTo>
                        <a:cubicBezTo>
                          <a:pt x="21895922" y="-5215"/>
                          <a:pt x="22509033" y="97191"/>
                          <a:pt x="22704702" y="0"/>
                        </a:cubicBezTo>
                        <a:cubicBezTo>
                          <a:pt x="22900371" y="-97191"/>
                          <a:pt x="23104842" y="13027"/>
                          <a:pt x="23297823" y="0"/>
                        </a:cubicBezTo>
                        <a:cubicBezTo>
                          <a:pt x="23490804" y="-13027"/>
                          <a:pt x="23891794" y="68175"/>
                          <a:pt x="24134123" y="0"/>
                        </a:cubicBezTo>
                        <a:cubicBezTo>
                          <a:pt x="24376452" y="-68175"/>
                          <a:pt x="24653339" y="89331"/>
                          <a:pt x="25130565" y="0"/>
                        </a:cubicBezTo>
                        <a:cubicBezTo>
                          <a:pt x="25475927" y="22958"/>
                          <a:pt x="25863060" y="336663"/>
                          <a:pt x="25943191" y="812626"/>
                        </a:cubicBezTo>
                        <a:cubicBezTo>
                          <a:pt x="25983760" y="1031900"/>
                          <a:pt x="25925799" y="1098265"/>
                          <a:pt x="25943191" y="1289352"/>
                        </a:cubicBezTo>
                        <a:cubicBezTo>
                          <a:pt x="25960583" y="1480439"/>
                          <a:pt x="25874404" y="1668834"/>
                          <a:pt x="25943191" y="1896094"/>
                        </a:cubicBezTo>
                        <a:cubicBezTo>
                          <a:pt x="26011978" y="2123354"/>
                          <a:pt x="25928700" y="2208520"/>
                          <a:pt x="25943191" y="2470333"/>
                        </a:cubicBezTo>
                        <a:cubicBezTo>
                          <a:pt x="25957682" y="2732146"/>
                          <a:pt x="25886977" y="2762104"/>
                          <a:pt x="25943191" y="2947059"/>
                        </a:cubicBezTo>
                        <a:cubicBezTo>
                          <a:pt x="25999405" y="3132014"/>
                          <a:pt x="25880214" y="3292291"/>
                          <a:pt x="25943191" y="3488793"/>
                        </a:cubicBezTo>
                        <a:cubicBezTo>
                          <a:pt x="26006168" y="3685295"/>
                          <a:pt x="25942388" y="3873565"/>
                          <a:pt x="25943191" y="4063031"/>
                        </a:cubicBezTo>
                        <a:cubicBezTo>
                          <a:pt x="25862633" y="4560671"/>
                          <a:pt x="25606004" y="4833170"/>
                          <a:pt x="25130565" y="4875657"/>
                        </a:cubicBezTo>
                        <a:cubicBezTo>
                          <a:pt x="25192753" y="4859620"/>
                          <a:pt x="25237354" y="4882377"/>
                          <a:pt x="25266983" y="4875657"/>
                        </a:cubicBezTo>
                        <a:cubicBezTo>
                          <a:pt x="25237354" y="4882377"/>
                          <a:pt x="24808503" y="4850597"/>
                          <a:pt x="24673862" y="4875657"/>
                        </a:cubicBezTo>
                        <a:cubicBezTo>
                          <a:pt x="24539221" y="4900717"/>
                          <a:pt x="24144181" y="4803094"/>
                          <a:pt x="23837562" y="4875657"/>
                        </a:cubicBezTo>
                        <a:cubicBezTo>
                          <a:pt x="23530943" y="4948220"/>
                          <a:pt x="23290912" y="4796556"/>
                          <a:pt x="22758083" y="4875657"/>
                        </a:cubicBezTo>
                        <a:cubicBezTo>
                          <a:pt x="22225254" y="4954758"/>
                          <a:pt x="22686835" y="4863362"/>
                          <a:pt x="22651321" y="4875657"/>
                        </a:cubicBezTo>
                        <a:cubicBezTo>
                          <a:pt x="22615807" y="4887952"/>
                          <a:pt x="22180347" y="4830709"/>
                          <a:pt x="22058201" y="4875657"/>
                        </a:cubicBezTo>
                        <a:cubicBezTo>
                          <a:pt x="21936055" y="4920605"/>
                          <a:pt x="21792442" y="4835247"/>
                          <a:pt x="21708260" y="4875657"/>
                        </a:cubicBezTo>
                        <a:cubicBezTo>
                          <a:pt x="21624078" y="4916067"/>
                          <a:pt x="21355597" y="4811367"/>
                          <a:pt x="21115139" y="4875657"/>
                        </a:cubicBezTo>
                        <a:cubicBezTo>
                          <a:pt x="20874681" y="4939947"/>
                          <a:pt x="20680663" y="4811205"/>
                          <a:pt x="20522019" y="4875657"/>
                        </a:cubicBezTo>
                        <a:cubicBezTo>
                          <a:pt x="20363375" y="4940109"/>
                          <a:pt x="20449682" y="4864261"/>
                          <a:pt x="20415257" y="4875657"/>
                        </a:cubicBezTo>
                        <a:cubicBezTo>
                          <a:pt x="20380832" y="4887053"/>
                          <a:pt x="20354625" y="4874831"/>
                          <a:pt x="20308496" y="4875657"/>
                        </a:cubicBezTo>
                        <a:cubicBezTo>
                          <a:pt x="20262367" y="4876483"/>
                          <a:pt x="20089478" y="4873731"/>
                          <a:pt x="19958555" y="4875657"/>
                        </a:cubicBezTo>
                        <a:cubicBezTo>
                          <a:pt x="19827632" y="4877583"/>
                          <a:pt x="19877597" y="4865941"/>
                          <a:pt x="19851793" y="4875657"/>
                        </a:cubicBezTo>
                        <a:cubicBezTo>
                          <a:pt x="19825989" y="4885373"/>
                          <a:pt x="19175252" y="4797881"/>
                          <a:pt x="18772314" y="4875657"/>
                        </a:cubicBezTo>
                        <a:cubicBezTo>
                          <a:pt x="18369376" y="4953433"/>
                          <a:pt x="18330152" y="4820743"/>
                          <a:pt x="17936014" y="4875657"/>
                        </a:cubicBezTo>
                        <a:cubicBezTo>
                          <a:pt x="18330152" y="4820743"/>
                          <a:pt x="18030920" y="4883294"/>
                          <a:pt x="18072431" y="4875657"/>
                        </a:cubicBezTo>
                        <a:cubicBezTo>
                          <a:pt x="18030920" y="4883294"/>
                          <a:pt x="17225694" y="4868114"/>
                          <a:pt x="16992952" y="4875657"/>
                        </a:cubicBezTo>
                        <a:cubicBezTo>
                          <a:pt x="17225694" y="4868114"/>
                          <a:pt x="17061928" y="4889293"/>
                          <a:pt x="17129370" y="4875657"/>
                        </a:cubicBezTo>
                        <a:cubicBezTo>
                          <a:pt x="17061928" y="4889293"/>
                          <a:pt x="16856849" y="4847359"/>
                          <a:pt x="16779429" y="4875657"/>
                        </a:cubicBezTo>
                        <a:cubicBezTo>
                          <a:pt x="16702009" y="4903955"/>
                          <a:pt x="16530968" y="4862164"/>
                          <a:pt x="16429488" y="4875657"/>
                        </a:cubicBezTo>
                        <a:cubicBezTo>
                          <a:pt x="16328008" y="4889150"/>
                          <a:pt x="16151220" y="4840507"/>
                          <a:pt x="16079547" y="4875657"/>
                        </a:cubicBezTo>
                        <a:cubicBezTo>
                          <a:pt x="16007874" y="4910807"/>
                          <a:pt x="15862105" y="4869307"/>
                          <a:pt x="15729606" y="4875657"/>
                        </a:cubicBezTo>
                        <a:cubicBezTo>
                          <a:pt x="15862105" y="4869307"/>
                          <a:pt x="15836089" y="4877127"/>
                          <a:pt x="15866023" y="4875657"/>
                        </a:cubicBezTo>
                        <a:cubicBezTo>
                          <a:pt x="15836089" y="4877127"/>
                          <a:pt x="15298209" y="4801411"/>
                          <a:pt x="14786544" y="4875657"/>
                        </a:cubicBezTo>
                        <a:cubicBezTo>
                          <a:pt x="15298209" y="4801411"/>
                          <a:pt x="14877183" y="4876854"/>
                          <a:pt x="14922962" y="4875657"/>
                        </a:cubicBezTo>
                        <a:cubicBezTo>
                          <a:pt x="14968741" y="4874460"/>
                          <a:pt x="15016352" y="4887062"/>
                          <a:pt x="15059380" y="4875657"/>
                        </a:cubicBezTo>
                        <a:cubicBezTo>
                          <a:pt x="15016352" y="4887062"/>
                          <a:pt x="14493508" y="4820468"/>
                          <a:pt x="14223080" y="4875657"/>
                        </a:cubicBezTo>
                        <a:cubicBezTo>
                          <a:pt x="13952652" y="4930846"/>
                          <a:pt x="13648830" y="4770477"/>
                          <a:pt x="13143600" y="4875657"/>
                        </a:cubicBezTo>
                        <a:cubicBezTo>
                          <a:pt x="12638370" y="4980837"/>
                          <a:pt x="13084183" y="4872808"/>
                          <a:pt x="13036839" y="4875657"/>
                        </a:cubicBezTo>
                        <a:cubicBezTo>
                          <a:pt x="12989495" y="4878506"/>
                          <a:pt x="12432679" y="4839096"/>
                          <a:pt x="12200539" y="4875657"/>
                        </a:cubicBezTo>
                        <a:cubicBezTo>
                          <a:pt x="11968399" y="4912218"/>
                          <a:pt x="11591751" y="4776765"/>
                          <a:pt x="11364239" y="4875657"/>
                        </a:cubicBezTo>
                        <a:cubicBezTo>
                          <a:pt x="11136727" y="4974549"/>
                          <a:pt x="10700965" y="4780694"/>
                          <a:pt x="10527939" y="4875657"/>
                        </a:cubicBezTo>
                        <a:cubicBezTo>
                          <a:pt x="10354913" y="4970620"/>
                          <a:pt x="10451016" y="4865985"/>
                          <a:pt x="10421178" y="4875657"/>
                        </a:cubicBezTo>
                        <a:cubicBezTo>
                          <a:pt x="10391340" y="4885329"/>
                          <a:pt x="10362222" y="4873089"/>
                          <a:pt x="10314416" y="4875657"/>
                        </a:cubicBezTo>
                        <a:cubicBezTo>
                          <a:pt x="10266610" y="4878225"/>
                          <a:pt x="9472388" y="4764862"/>
                          <a:pt x="9234937" y="4875657"/>
                        </a:cubicBezTo>
                        <a:cubicBezTo>
                          <a:pt x="8997486" y="4986452"/>
                          <a:pt x="8965279" y="4861560"/>
                          <a:pt x="8884996" y="4875657"/>
                        </a:cubicBezTo>
                        <a:cubicBezTo>
                          <a:pt x="8965279" y="4861560"/>
                          <a:pt x="8960368" y="4888711"/>
                          <a:pt x="9021413" y="4875657"/>
                        </a:cubicBezTo>
                        <a:cubicBezTo>
                          <a:pt x="8960368" y="4888711"/>
                          <a:pt x="8585770" y="4828305"/>
                          <a:pt x="8185113" y="4875657"/>
                        </a:cubicBezTo>
                        <a:cubicBezTo>
                          <a:pt x="7784456" y="4923009"/>
                          <a:pt x="8131525" y="4875653"/>
                          <a:pt x="8078352" y="4875657"/>
                        </a:cubicBezTo>
                        <a:cubicBezTo>
                          <a:pt x="8025179" y="4875661"/>
                          <a:pt x="7358294" y="4851647"/>
                          <a:pt x="6998872" y="4875657"/>
                        </a:cubicBezTo>
                        <a:cubicBezTo>
                          <a:pt x="6639450" y="4899667"/>
                          <a:pt x="6629015" y="4850580"/>
                          <a:pt x="6405752" y="4875657"/>
                        </a:cubicBezTo>
                        <a:cubicBezTo>
                          <a:pt x="6629015" y="4850580"/>
                          <a:pt x="6475171" y="4885616"/>
                          <a:pt x="6542170" y="4875657"/>
                        </a:cubicBezTo>
                        <a:cubicBezTo>
                          <a:pt x="6475171" y="4885616"/>
                          <a:pt x="6137039" y="4850983"/>
                          <a:pt x="5949049" y="4875657"/>
                        </a:cubicBezTo>
                        <a:cubicBezTo>
                          <a:pt x="6137039" y="4850983"/>
                          <a:pt x="6039148" y="4888360"/>
                          <a:pt x="6085467" y="4875657"/>
                        </a:cubicBezTo>
                        <a:cubicBezTo>
                          <a:pt x="6039148" y="4888360"/>
                          <a:pt x="5504200" y="4758666"/>
                          <a:pt x="5005988" y="4875657"/>
                        </a:cubicBezTo>
                        <a:cubicBezTo>
                          <a:pt x="5504200" y="4758666"/>
                          <a:pt x="5087336" y="4883735"/>
                          <a:pt x="5142405" y="4875657"/>
                        </a:cubicBezTo>
                        <a:cubicBezTo>
                          <a:pt x="5087336" y="4883735"/>
                          <a:pt x="4798583" y="4850085"/>
                          <a:pt x="4549285" y="4875657"/>
                        </a:cubicBezTo>
                        <a:cubicBezTo>
                          <a:pt x="4798583" y="4850085"/>
                          <a:pt x="4621673" y="4891742"/>
                          <a:pt x="4685703" y="4875657"/>
                        </a:cubicBezTo>
                        <a:cubicBezTo>
                          <a:pt x="4621673" y="4891742"/>
                          <a:pt x="3883044" y="4862547"/>
                          <a:pt x="3606223" y="4875657"/>
                        </a:cubicBezTo>
                        <a:cubicBezTo>
                          <a:pt x="3329402" y="4888767"/>
                          <a:pt x="2986965" y="4873036"/>
                          <a:pt x="2769924" y="4875657"/>
                        </a:cubicBezTo>
                        <a:cubicBezTo>
                          <a:pt x="2986965" y="4873036"/>
                          <a:pt x="2876898" y="4882900"/>
                          <a:pt x="2906341" y="4875657"/>
                        </a:cubicBezTo>
                        <a:cubicBezTo>
                          <a:pt x="2876898" y="4882900"/>
                          <a:pt x="2663114" y="4847680"/>
                          <a:pt x="2556400" y="4875657"/>
                        </a:cubicBezTo>
                        <a:cubicBezTo>
                          <a:pt x="2449686" y="4903634"/>
                          <a:pt x="2359985" y="4849703"/>
                          <a:pt x="2206459" y="4875657"/>
                        </a:cubicBezTo>
                        <a:cubicBezTo>
                          <a:pt x="2052933" y="4901611"/>
                          <a:pt x="1277704" y="4834326"/>
                          <a:pt x="812626" y="4875657"/>
                        </a:cubicBezTo>
                        <a:cubicBezTo>
                          <a:pt x="428084" y="4765770"/>
                          <a:pt x="23876" y="4524291"/>
                          <a:pt x="0" y="4063031"/>
                        </a:cubicBezTo>
                        <a:cubicBezTo>
                          <a:pt x="-68339" y="3871882"/>
                          <a:pt x="66802" y="3618959"/>
                          <a:pt x="0" y="3456289"/>
                        </a:cubicBezTo>
                        <a:cubicBezTo>
                          <a:pt x="-66802" y="3293619"/>
                          <a:pt x="9168" y="3000020"/>
                          <a:pt x="0" y="2849546"/>
                        </a:cubicBezTo>
                        <a:cubicBezTo>
                          <a:pt x="-9168" y="2699072"/>
                          <a:pt x="33989" y="2517823"/>
                          <a:pt x="0" y="2275308"/>
                        </a:cubicBezTo>
                        <a:cubicBezTo>
                          <a:pt x="-33989" y="2032793"/>
                          <a:pt x="48567" y="1854190"/>
                          <a:pt x="0" y="1701070"/>
                        </a:cubicBezTo>
                        <a:cubicBezTo>
                          <a:pt x="-48567" y="1547950"/>
                          <a:pt x="93520" y="1046858"/>
                          <a:pt x="0" y="812626"/>
                        </a:cubicBezTo>
                        <a:close/>
                      </a:path>
                      <a:path w="25943191" h="4875657" stroke="0" extrusionOk="0">
                        <a:moveTo>
                          <a:pt x="0" y="812626"/>
                        </a:moveTo>
                        <a:cubicBezTo>
                          <a:pt x="-19918" y="351539"/>
                          <a:pt x="295647" y="25588"/>
                          <a:pt x="812626" y="0"/>
                        </a:cubicBezTo>
                        <a:cubicBezTo>
                          <a:pt x="1277611" y="-7588"/>
                          <a:pt x="1558921" y="119863"/>
                          <a:pt x="1892105" y="0"/>
                        </a:cubicBezTo>
                        <a:cubicBezTo>
                          <a:pt x="2225289" y="-119863"/>
                          <a:pt x="2077541" y="12291"/>
                          <a:pt x="2242046" y="0"/>
                        </a:cubicBezTo>
                        <a:cubicBezTo>
                          <a:pt x="2406551" y="-12291"/>
                          <a:pt x="2319383" y="12253"/>
                          <a:pt x="2348808" y="0"/>
                        </a:cubicBezTo>
                        <a:cubicBezTo>
                          <a:pt x="2378233" y="-12253"/>
                          <a:pt x="2822318" y="30455"/>
                          <a:pt x="3185108" y="0"/>
                        </a:cubicBezTo>
                        <a:cubicBezTo>
                          <a:pt x="3547898" y="-30455"/>
                          <a:pt x="3455949" y="3077"/>
                          <a:pt x="3535049" y="0"/>
                        </a:cubicBezTo>
                        <a:cubicBezTo>
                          <a:pt x="3614149" y="-3077"/>
                          <a:pt x="4116032" y="109060"/>
                          <a:pt x="4614528" y="0"/>
                        </a:cubicBezTo>
                        <a:cubicBezTo>
                          <a:pt x="5113024" y="-109060"/>
                          <a:pt x="4695715" y="6741"/>
                          <a:pt x="4721290" y="0"/>
                        </a:cubicBezTo>
                        <a:cubicBezTo>
                          <a:pt x="4746865" y="-6741"/>
                          <a:pt x="5366015" y="11420"/>
                          <a:pt x="5800769" y="0"/>
                        </a:cubicBezTo>
                        <a:cubicBezTo>
                          <a:pt x="5366015" y="11420"/>
                          <a:pt x="5705406" y="-14471"/>
                          <a:pt x="5664351" y="0"/>
                        </a:cubicBezTo>
                        <a:cubicBezTo>
                          <a:pt x="5705406" y="-14471"/>
                          <a:pt x="6026046" y="37169"/>
                          <a:pt x="6257472" y="0"/>
                        </a:cubicBezTo>
                        <a:cubicBezTo>
                          <a:pt x="6488898" y="-37169"/>
                          <a:pt x="6708507" y="61394"/>
                          <a:pt x="6850592" y="0"/>
                        </a:cubicBezTo>
                        <a:cubicBezTo>
                          <a:pt x="6992677" y="-61394"/>
                          <a:pt x="7038814" y="40822"/>
                          <a:pt x="7200533" y="0"/>
                        </a:cubicBezTo>
                        <a:cubicBezTo>
                          <a:pt x="7362252" y="-40822"/>
                          <a:pt x="7972868" y="17098"/>
                          <a:pt x="8280013" y="0"/>
                        </a:cubicBezTo>
                        <a:cubicBezTo>
                          <a:pt x="8587158" y="-17098"/>
                          <a:pt x="9038191" y="103898"/>
                          <a:pt x="9359492" y="0"/>
                        </a:cubicBezTo>
                        <a:cubicBezTo>
                          <a:pt x="9680793" y="-103898"/>
                          <a:pt x="9440039" y="4151"/>
                          <a:pt x="9466254" y="0"/>
                        </a:cubicBezTo>
                        <a:cubicBezTo>
                          <a:pt x="9492469" y="-4151"/>
                          <a:pt x="9936697" y="35763"/>
                          <a:pt x="10059374" y="0"/>
                        </a:cubicBezTo>
                        <a:cubicBezTo>
                          <a:pt x="10182051" y="-35763"/>
                          <a:pt x="10866764" y="117331"/>
                          <a:pt x="11138853" y="0"/>
                        </a:cubicBezTo>
                        <a:cubicBezTo>
                          <a:pt x="11410942" y="-117331"/>
                          <a:pt x="11609229" y="40782"/>
                          <a:pt x="11731974" y="0"/>
                        </a:cubicBezTo>
                        <a:cubicBezTo>
                          <a:pt x="11609229" y="40782"/>
                          <a:pt x="11640682" y="-10558"/>
                          <a:pt x="11595556" y="0"/>
                        </a:cubicBezTo>
                        <a:cubicBezTo>
                          <a:pt x="11640682" y="-10558"/>
                          <a:pt x="11651467" y="11843"/>
                          <a:pt x="11702318" y="0"/>
                        </a:cubicBezTo>
                        <a:cubicBezTo>
                          <a:pt x="11753169" y="-11843"/>
                          <a:pt x="12369033" y="50989"/>
                          <a:pt x="12781797" y="0"/>
                        </a:cubicBezTo>
                        <a:cubicBezTo>
                          <a:pt x="13194561" y="-50989"/>
                          <a:pt x="13246578" y="58561"/>
                          <a:pt x="13374917" y="0"/>
                        </a:cubicBezTo>
                        <a:cubicBezTo>
                          <a:pt x="13503256" y="-58561"/>
                          <a:pt x="13458112" y="3919"/>
                          <a:pt x="13481679" y="0"/>
                        </a:cubicBezTo>
                        <a:cubicBezTo>
                          <a:pt x="13505246" y="-3919"/>
                          <a:pt x="13860753" y="36379"/>
                          <a:pt x="14074800" y="0"/>
                        </a:cubicBezTo>
                        <a:cubicBezTo>
                          <a:pt x="13860753" y="36379"/>
                          <a:pt x="13972498" y="-706"/>
                          <a:pt x="13938382" y="0"/>
                        </a:cubicBezTo>
                        <a:cubicBezTo>
                          <a:pt x="13904266" y="706"/>
                          <a:pt x="13838593" y="-7785"/>
                          <a:pt x="13801964" y="0"/>
                        </a:cubicBezTo>
                        <a:cubicBezTo>
                          <a:pt x="13838593" y="-7785"/>
                          <a:pt x="14172777" y="8344"/>
                          <a:pt x="14395085" y="0"/>
                        </a:cubicBezTo>
                        <a:cubicBezTo>
                          <a:pt x="14617393" y="-8344"/>
                          <a:pt x="14466855" y="2276"/>
                          <a:pt x="14501846" y="0"/>
                        </a:cubicBezTo>
                        <a:cubicBezTo>
                          <a:pt x="14536837" y="-2276"/>
                          <a:pt x="15109338" y="82241"/>
                          <a:pt x="15338146" y="0"/>
                        </a:cubicBezTo>
                        <a:cubicBezTo>
                          <a:pt x="15566954" y="-82241"/>
                          <a:pt x="15396647" y="8930"/>
                          <a:pt x="15444908" y="0"/>
                        </a:cubicBezTo>
                        <a:cubicBezTo>
                          <a:pt x="15493169" y="-8930"/>
                          <a:pt x="16049011" y="94830"/>
                          <a:pt x="16281208" y="0"/>
                        </a:cubicBezTo>
                        <a:cubicBezTo>
                          <a:pt x="16049011" y="94830"/>
                          <a:pt x="16178933" y="-3865"/>
                          <a:pt x="16144790" y="0"/>
                        </a:cubicBezTo>
                        <a:cubicBezTo>
                          <a:pt x="16178933" y="-3865"/>
                          <a:pt x="16618997" y="28345"/>
                          <a:pt x="16981090" y="0"/>
                        </a:cubicBezTo>
                        <a:cubicBezTo>
                          <a:pt x="17343183" y="-28345"/>
                          <a:pt x="17035561" y="9032"/>
                          <a:pt x="17087852" y="0"/>
                        </a:cubicBezTo>
                        <a:cubicBezTo>
                          <a:pt x="17035561" y="9032"/>
                          <a:pt x="16994584" y="-13746"/>
                          <a:pt x="16951434" y="0"/>
                        </a:cubicBezTo>
                        <a:cubicBezTo>
                          <a:pt x="16994584" y="-13746"/>
                          <a:pt x="17010136" y="6224"/>
                          <a:pt x="17058195" y="0"/>
                        </a:cubicBezTo>
                        <a:cubicBezTo>
                          <a:pt x="17106254" y="-6224"/>
                          <a:pt x="17628678" y="36929"/>
                          <a:pt x="17894495" y="0"/>
                        </a:cubicBezTo>
                        <a:cubicBezTo>
                          <a:pt x="18160312" y="-36929"/>
                          <a:pt x="17979055" y="10460"/>
                          <a:pt x="18001257" y="0"/>
                        </a:cubicBezTo>
                        <a:cubicBezTo>
                          <a:pt x="17979055" y="10460"/>
                          <a:pt x="17895657" y="-15481"/>
                          <a:pt x="17864839" y="0"/>
                        </a:cubicBezTo>
                        <a:cubicBezTo>
                          <a:pt x="17895657" y="-15481"/>
                          <a:pt x="17941724" y="6379"/>
                          <a:pt x="17971601" y="0"/>
                        </a:cubicBezTo>
                        <a:cubicBezTo>
                          <a:pt x="18001478" y="-6379"/>
                          <a:pt x="18232964" y="11813"/>
                          <a:pt x="18321542" y="0"/>
                        </a:cubicBezTo>
                        <a:cubicBezTo>
                          <a:pt x="18410120" y="-11813"/>
                          <a:pt x="18696676" y="43487"/>
                          <a:pt x="18914663" y="0"/>
                        </a:cubicBezTo>
                        <a:cubicBezTo>
                          <a:pt x="19132650" y="-43487"/>
                          <a:pt x="18993692" y="2956"/>
                          <a:pt x="19021424" y="0"/>
                        </a:cubicBezTo>
                        <a:cubicBezTo>
                          <a:pt x="19049156" y="-2956"/>
                          <a:pt x="19667390" y="62642"/>
                          <a:pt x="20100903" y="0"/>
                        </a:cubicBezTo>
                        <a:cubicBezTo>
                          <a:pt x="20534416" y="-62642"/>
                          <a:pt x="20501082" y="45798"/>
                          <a:pt x="20694024" y="0"/>
                        </a:cubicBezTo>
                        <a:cubicBezTo>
                          <a:pt x="20886966" y="-45798"/>
                          <a:pt x="21388483" y="79505"/>
                          <a:pt x="21773503" y="0"/>
                        </a:cubicBezTo>
                        <a:cubicBezTo>
                          <a:pt x="22158523" y="-79505"/>
                          <a:pt x="22211578" y="52413"/>
                          <a:pt x="22609803" y="0"/>
                        </a:cubicBezTo>
                        <a:cubicBezTo>
                          <a:pt x="23008028" y="-52413"/>
                          <a:pt x="22878298" y="19008"/>
                          <a:pt x="22959744" y="0"/>
                        </a:cubicBezTo>
                        <a:cubicBezTo>
                          <a:pt x="23041190" y="-19008"/>
                          <a:pt x="23452358" y="22856"/>
                          <a:pt x="23796044" y="0"/>
                        </a:cubicBezTo>
                        <a:cubicBezTo>
                          <a:pt x="24139730" y="-22856"/>
                          <a:pt x="23870439" y="9041"/>
                          <a:pt x="23902806" y="0"/>
                        </a:cubicBezTo>
                        <a:cubicBezTo>
                          <a:pt x="23935173" y="-9041"/>
                          <a:pt x="24227551" y="28753"/>
                          <a:pt x="24495926" y="0"/>
                        </a:cubicBezTo>
                        <a:cubicBezTo>
                          <a:pt x="24227551" y="28753"/>
                          <a:pt x="24427557" y="-5397"/>
                          <a:pt x="24359508" y="0"/>
                        </a:cubicBezTo>
                        <a:cubicBezTo>
                          <a:pt x="24427557" y="-5397"/>
                          <a:pt x="24927473" y="40254"/>
                          <a:pt x="25130565" y="0"/>
                        </a:cubicBezTo>
                        <a:cubicBezTo>
                          <a:pt x="25591392" y="-42239"/>
                          <a:pt x="25881032" y="253338"/>
                          <a:pt x="25943191" y="812626"/>
                        </a:cubicBezTo>
                        <a:cubicBezTo>
                          <a:pt x="25965935" y="1088852"/>
                          <a:pt x="25922963" y="1273142"/>
                          <a:pt x="25943191" y="1419368"/>
                        </a:cubicBezTo>
                        <a:cubicBezTo>
                          <a:pt x="25963419" y="1565594"/>
                          <a:pt x="25899188" y="1658209"/>
                          <a:pt x="25943191" y="1896094"/>
                        </a:cubicBezTo>
                        <a:cubicBezTo>
                          <a:pt x="25987194" y="2133979"/>
                          <a:pt x="25885636" y="2257490"/>
                          <a:pt x="25943191" y="2437829"/>
                        </a:cubicBezTo>
                        <a:cubicBezTo>
                          <a:pt x="26000746" y="2618168"/>
                          <a:pt x="25908199" y="2745777"/>
                          <a:pt x="25943191" y="3012067"/>
                        </a:cubicBezTo>
                        <a:cubicBezTo>
                          <a:pt x="25978183" y="3278357"/>
                          <a:pt x="25828797" y="3555492"/>
                          <a:pt x="25943191" y="4063031"/>
                        </a:cubicBezTo>
                        <a:cubicBezTo>
                          <a:pt x="25937916" y="4591649"/>
                          <a:pt x="25479505" y="4788132"/>
                          <a:pt x="25130565" y="4875657"/>
                        </a:cubicBezTo>
                        <a:cubicBezTo>
                          <a:pt x="24932049" y="4877123"/>
                          <a:pt x="24548206" y="4812325"/>
                          <a:pt x="24294265" y="4875657"/>
                        </a:cubicBezTo>
                        <a:cubicBezTo>
                          <a:pt x="24040324" y="4938989"/>
                          <a:pt x="24212132" y="4865405"/>
                          <a:pt x="24187503" y="4875657"/>
                        </a:cubicBezTo>
                        <a:cubicBezTo>
                          <a:pt x="24162874" y="4885909"/>
                          <a:pt x="23655113" y="4794118"/>
                          <a:pt x="23351204" y="4875657"/>
                        </a:cubicBezTo>
                        <a:cubicBezTo>
                          <a:pt x="23047295" y="4957196"/>
                          <a:pt x="23151266" y="4846306"/>
                          <a:pt x="23001263" y="4875657"/>
                        </a:cubicBezTo>
                        <a:cubicBezTo>
                          <a:pt x="22851260" y="4905008"/>
                          <a:pt x="22920270" y="4875322"/>
                          <a:pt x="22894501" y="4875657"/>
                        </a:cubicBezTo>
                        <a:cubicBezTo>
                          <a:pt x="22920270" y="4875322"/>
                          <a:pt x="22983019" y="4884387"/>
                          <a:pt x="23030919" y="4875657"/>
                        </a:cubicBezTo>
                        <a:cubicBezTo>
                          <a:pt x="22983019" y="4884387"/>
                          <a:pt x="22954788" y="4868488"/>
                          <a:pt x="22924157" y="4875657"/>
                        </a:cubicBezTo>
                        <a:cubicBezTo>
                          <a:pt x="22893526" y="4882826"/>
                          <a:pt x="22845458" y="4867692"/>
                          <a:pt x="22817395" y="4875657"/>
                        </a:cubicBezTo>
                        <a:cubicBezTo>
                          <a:pt x="22789332" y="4883622"/>
                          <a:pt x="22356871" y="4820875"/>
                          <a:pt x="22224275" y="4875657"/>
                        </a:cubicBezTo>
                        <a:cubicBezTo>
                          <a:pt x="22091679" y="4930439"/>
                          <a:pt x="21854585" y="4822843"/>
                          <a:pt x="21631154" y="4875657"/>
                        </a:cubicBezTo>
                        <a:cubicBezTo>
                          <a:pt x="21407723" y="4928471"/>
                          <a:pt x="21436784" y="4875178"/>
                          <a:pt x="21281213" y="4875657"/>
                        </a:cubicBezTo>
                        <a:cubicBezTo>
                          <a:pt x="21125642" y="4876136"/>
                          <a:pt x="20466316" y="4809605"/>
                          <a:pt x="20201734" y="4875657"/>
                        </a:cubicBezTo>
                        <a:cubicBezTo>
                          <a:pt x="19937152" y="4941709"/>
                          <a:pt x="20123613" y="4871211"/>
                          <a:pt x="20094972" y="4875657"/>
                        </a:cubicBezTo>
                        <a:cubicBezTo>
                          <a:pt x="20066331" y="4880103"/>
                          <a:pt x="19427289" y="4790633"/>
                          <a:pt x="19015493" y="4875657"/>
                        </a:cubicBezTo>
                        <a:cubicBezTo>
                          <a:pt x="18603697" y="4960681"/>
                          <a:pt x="18957514" y="4870972"/>
                          <a:pt x="18908731" y="4875657"/>
                        </a:cubicBezTo>
                        <a:cubicBezTo>
                          <a:pt x="18859948" y="4880342"/>
                          <a:pt x="18304448" y="4813791"/>
                          <a:pt x="18072431" y="4875657"/>
                        </a:cubicBezTo>
                        <a:cubicBezTo>
                          <a:pt x="17840414" y="4937523"/>
                          <a:pt x="17242574" y="4869332"/>
                          <a:pt x="16992952" y="4875657"/>
                        </a:cubicBezTo>
                        <a:cubicBezTo>
                          <a:pt x="17242574" y="4869332"/>
                          <a:pt x="17086198" y="4882760"/>
                          <a:pt x="17129370" y="4875657"/>
                        </a:cubicBezTo>
                        <a:cubicBezTo>
                          <a:pt x="17086198" y="4882760"/>
                          <a:pt x="16302385" y="4761693"/>
                          <a:pt x="16049891" y="4875657"/>
                        </a:cubicBezTo>
                        <a:cubicBezTo>
                          <a:pt x="15797397" y="4989621"/>
                          <a:pt x="15260895" y="4812916"/>
                          <a:pt x="14970411" y="4875657"/>
                        </a:cubicBezTo>
                        <a:cubicBezTo>
                          <a:pt x="15260895" y="4812916"/>
                          <a:pt x="15057726" y="4882106"/>
                          <a:pt x="15106829" y="4875657"/>
                        </a:cubicBezTo>
                        <a:cubicBezTo>
                          <a:pt x="15057726" y="4882106"/>
                          <a:pt x="14697482" y="4845755"/>
                          <a:pt x="14513709" y="4875657"/>
                        </a:cubicBezTo>
                        <a:cubicBezTo>
                          <a:pt x="14329936" y="4905559"/>
                          <a:pt x="14321945" y="4853753"/>
                          <a:pt x="14163768" y="4875657"/>
                        </a:cubicBezTo>
                        <a:cubicBezTo>
                          <a:pt x="14005591" y="4897561"/>
                          <a:pt x="13925008" y="4846064"/>
                          <a:pt x="13813827" y="4875657"/>
                        </a:cubicBezTo>
                        <a:cubicBezTo>
                          <a:pt x="13702646" y="4905250"/>
                          <a:pt x="13618891" y="4833999"/>
                          <a:pt x="13463885" y="4875657"/>
                        </a:cubicBezTo>
                        <a:cubicBezTo>
                          <a:pt x="13618891" y="4833999"/>
                          <a:pt x="13548232" y="4876877"/>
                          <a:pt x="13600303" y="4875657"/>
                        </a:cubicBezTo>
                        <a:cubicBezTo>
                          <a:pt x="13548232" y="4876877"/>
                          <a:pt x="12819753" y="4813158"/>
                          <a:pt x="12520824" y="4875657"/>
                        </a:cubicBezTo>
                        <a:cubicBezTo>
                          <a:pt x="12221895" y="4938156"/>
                          <a:pt x="11971682" y="4863154"/>
                          <a:pt x="11441345" y="4875657"/>
                        </a:cubicBezTo>
                        <a:cubicBezTo>
                          <a:pt x="11971682" y="4863154"/>
                          <a:pt x="11537190" y="4883707"/>
                          <a:pt x="11577762" y="4875657"/>
                        </a:cubicBezTo>
                        <a:cubicBezTo>
                          <a:pt x="11537190" y="4883707"/>
                          <a:pt x="11504562" y="4874716"/>
                          <a:pt x="11471001" y="4875657"/>
                        </a:cubicBezTo>
                        <a:cubicBezTo>
                          <a:pt x="11437440" y="4876598"/>
                          <a:pt x="11006012" y="4857027"/>
                          <a:pt x="10877880" y="4875657"/>
                        </a:cubicBezTo>
                        <a:cubicBezTo>
                          <a:pt x="10749748" y="4894287"/>
                          <a:pt x="10259193" y="4792256"/>
                          <a:pt x="10041580" y="4875657"/>
                        </a:cubicBezTo>
                        <a:cubicBezTo>
                          <a:pt x="9823967" y="4959058"/>
                          <a:pt x="9858611" y="4835746"/>
                          <a:pt x="9691639" y="4875657"/>
                        </a:cubicBezTo>
                        <a:cubicBezTo>
                          <a:pt x="9524667" y="4915568"/>
                          <a:pt x="9632434" y="4872839"/>
                          <a:pt x="9584878" y="4875657"/>
                        </a:cubicBezTo>
                        <a:cubicBezTo>
                          <a:pt x="9537322" y="4878475"/>
                          <a:pt x="9500365" y="4871001"/>
                          <a:pt x="9478116" y="4875657"/>
                        </a:cubicBezTo>
                        <a:cubicBezTo>
                          <a:pt x="9455867" y="4880313"/>
                          <a:pt x="8994578" y="4834079"/>
                          <a:pt x="8641816" y="4875657"/>
                        </a:cubicBezTo>
                        <a:cubicBezTo>
                          <a:pt x="8994578" y="4834079"/>
                          <a:pt x="8750590" y="4890016"/>
                          <a:pt x="8778234" y="4875657"/>
                        </a:cubicBezTo>
                        <a:cubicBezTo>
                          <a:pt x="8750590" y="4890016"/>
                          <a:pt x="8539430" y="4872210"/>
                          <a:pt x="8428293" y="4875657"/>
                        </a:cubicBezTo>
                        <a:cubicBezTo>
                          <a:pt x="8317156" y="4879104"/>
                          <a:pt x="8036011" y="4811570"/>
                          <a:pt x="7835172" y="4875657"/>
                        </a:cubicBezTo>
                        <a:cubicBezTo>
                          <a:pt x="7634333" y="4939744"/>
                          <a:pt x="7751217" y="4874602"/>
                          <a:pt x="7728411" y="4875657"/>
                        </a:cubicBezTo>
                        <a:cubicBezTo>
                          <a:pt x="7705605" y="4876712"/>
                          <a:pt x="6911776" y="4794694"/>
                          <a:pt x="6648931" y="4875657"/>
                        </a:cubicBezTo>
                        <a:cubicBezTo>
                          <a:pt x="6911776" y="4794694"/>
                          <a:pt x="6721864" y="4881931"/>
                          <a:pt x="6785349" y="4875657"/>
                        </a:cubicBezTo>
                        <a:cubicBezTo>
                          <a:pt x="6848834" y="4869383"/>
                          <a:pt x="6886348" y="4883392"/>
                          <a:pt x="6921767" y="4875657"/>
                        </a:cubicBezTo>
                        <a:cubicBezTo>
                          <a:pt x="6886348" y="4883392"/>
                          <a:pt x="6645233" y="4837428"/>
                          <a:pt x="6571826" y="4875657"/>
                        </a:cubicBezTo>
                        <a:cubicBezTo>
                          <a:pt x="6498419" y="4913886"/>
                          <a:pt x="6162148" y="4865029"/>
                          <a:pt x="5978705" y="4875657"/>
                        </a:cubicBezTo>
                        <a:cubicBezTo>
                          <a:pt x="5795262" y="4886285"/>
                          <a:pt x="5395246" y="4823284"/>
                          <a:pt x="5142405" y="4875657"/>
                        </a:cubicBezTo>
                        <a:cubicBezTo>
                          <a:pt x="4889564" y="4928030"/>
                          <a:pt x="4701246" y="4821789"/>
                          <a:pt x="4306106" y="4875657"/>
                        </a:cubicBezTo>
                        <a:cubicBezTo>
                          <a:pt x="3910966" y="4929525"/>
                          <a:pt x="3722108" y="4816667"/>
                          <a:pt x="3226626" y="4875657"/>
                        </a:cubicBezTo>
                        <a:cubicBezTo>
                          <a:pt x="2731144" y="4934647"/>
                          <a:pt x="2922962" y="4864732"/>
                          <a:pt x="2633506" y="4875657"/>
                        </a:cubicBezTo>
                        <a:cubicBezTo>
                          <a:pt x="2922962" y="4864732"/>
                          <a:pt x="2726382" y="4881415"/>
                          <a:pt x="2769924" y="4875657"/>
                        </a:cubicBezTo>
                        <a:cubicBezTo>
                          <a:pt x="2726382" y="4881415"/>
                          <a:pt x="2072655" y="4823178"/>
                          <a:pt x="1690444" y="4875657"/>
                        </a:cubicBezTo>
                        <a:cubicBezTo>
                          <a:pt x="1308233" y="4928136"/>
                          <a:pt x="1237943" y="4792148"/>
                          <a:pt x="812626" y="4875657"/>
                        </a:cubicBezTo>
                        <a:cubicBezTo>
                          <a:pt x="384000" y="4904231"/>
                          <a:pt x="45588" y="4467055"/>
                          <a:pt x="0" y="4063031"/>
                        </a:cubicBezTo>
                        <a:cubicBezTo>
                          <a:pt x="-55541" y="3954829"/>
                          <a:pt x="31087" y="3758064"/>
                          <a:pt x="0" y="3553801"/>
                        </a:cubicBezTo>
                        <a:cubicBezTo>
                          <a:pt x="-31087" y="3349538"/>
                          <a:pt x="8664" y="3219166"/>
                          <a:pt x="0" y="3077075"/>
                        </a:cubicBezTo>
                        <a:cubicBezTo>
                          <a:pt x="-8664" y="2934984"/>
                          <a:pt x="22632" y="2771436"/>
                          <a:pt x="0" y="2470333"/>
                        </a:cubicBezTo>
                        <a:cubicBezTo>
                          <a:pt x="-22632" y="2169230"/>
                          <a:pt x="1631" y="2154501"/>
                          <a:pt x="0" y="2026111"/>
                        </a:cubicBezTo>
                        <a:cubicBezTo>
                          <a:pt x="-1631" y="1897721"/>
                          <a:pt x="18912" y="1658331"/>
                          <a:pt x="0" y="1451872"/>
                        </a:cubicBezTo>
                        <a:cubicBezTo>
                          <a:pt x="-18912" y="1245413"/>
                          <a:pt x="46505" y="1034366"/>
                          <a:pt x="0" y="81262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A1F75174-9CFE-2BC8-9A79-0E5F04F728F3}"/>
              </a:ext>
            </a:extLst>
          </p:cNvPr>
          <p:cNvSpPr>
            <a:spLocks noGrp="1"/>
          </p:cNvSpPr>
          <p:nvPr>
            <p:ph type="title"/>
          </p:nvPr>
        </p:nvSpPr>
        <p:spPr>
          <a:xfrm>
            <a:off x="0" y="444121"/>
            <a:ext cx="30275214" cy="2944671"/>
          </a:xfrm>
          <a:noFill/>
        </p:spPr>
        <p:txBody>
          <a:bodyPr>
            <a:normAutofit/>
          </a:bodyPr>
          <a:lstStyle/>
          <a:p>
            <a:pPr algn="ctr">
              <a:lnSpc>
                <a:spcPct val="100000"/>
              </a:lnSpc>
            </a:pPr>
            <a:r>
              <a:rPr lang="en-GB" sz="9600" b="1" dirty="0">
                <a:latin typeface="Georgia Pro" panose="02040502050405020303" pitchFamily="18" charset="0"/>
                <a:cs typeface="Aharoni" panose="02010803020104030203" pitchFamily="2" charset="-79"/>
              </a:rPr>
              <a:t>Looking Out the Window: </a:t>
            </a:r>
            <a:br>
              <a:rPr lang="en-GB" sz="8800" b="1" dirty="0">
                <a:latin typeface="Georgia Pro" panose="02040502050405020303" pitchFamily="18" charset="0"/>
                <a:cs typeface="Aharoni" panose="02010803020104030203" pitchFamily="2" charset="-79"/>
              </a:rPr>
            </a:br>
            <a:r>
              <a:rPr lang="en-GB" sz="6600" b="1" i="1" dirty="0">
                <a:latin typeface="Georgia Pro" panose="02040502050405020303" pitchFamily="18" charset="0"/>
                <a:cs typeface="Aharoni" panose="02010803020104030203" pitchFamily="2" charset="-79"/>
              </a:rPr>
              <a:t>Helicopter Pilots’ Landing-Focused Information Gathering</a:t>
            </a:r>
          </a:p>
        </p:txBody>
      </p:sp>
      <p:sp>
        <p:nvSpPr>
          <p:cNvPr id="33" name="Rectangle 32">
            <a:extLst>
              <a:ext uri="{FF2B5EF4-FFF2-40B4-BE49-F238E27FC236}">
                <a16:creationId xmlns:a16="http://schemas.microsoft.com/office/drawing/2014/main" id="{80947D19-6396-5FEC-6A16-52B5AA345A90}"/>
              </a:ext>
            </a:extLst>
          </p:cNvPr>
          <p:cNvSpPr/>
          <p:nvPr/>
        </p:nvSpPr>
        <p:spPr>
          <a:xfrm>
            <a:off x="0" y="3827057"/>
            <a:ext cx="30275213" cy="200683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ubtitle 2">
            <a:extLst>
              <a:ext uri="{FF2B5EF4-FFF2-40B4-BE49-F238E27FC236}">
                <a16:creationId xmlns:a16="http://schemas.microsoft.com/office/drawing/2014/main" id="{D191B4DF-0DE7-829C-09DD-869D88AD1CCE}"/>
              </a:ext>
            </a:extLst>
          </p:cNvPr>
          <p:cNvSpPr txBox="1">
            <a:spLocks/>
          </p:cNvSpPr>
          <p:nvPr/>
        </p:nvSpPr>
        <p:spPr>
          <a:xfrm>
            <a:off x="-1" y="3823842"/>
            <a:ext cx="30275214" cy="2034743"/>
          </a:xfrm>
          <a:prstGeom prst="rect">
            <a:avLst/>
          </a:prstGeom>
        </p:spPr>
        <p:txBody>
          <a:bodyPr vert="horz" lIns="91440" tIns="45720" rIns="91440" bIns="45720" rtlCol="0" anchor="ctr">
            <a:noAutofit/>
          </a:bodyPr>
          <a:lstStyle>
            <a:lvl1pPr marL="0" indent="0" algn="l" defTabSz="3027487" rtl="0" eaLnBrk="1" latinLnBrk="0" hangingPunct="1">
              <a:lnSpc>
                <a:spcPct val="90000"/>
              </a:lnSpc>
              <a:spcBef>
                <a:spcPts val="3311"/>
              </a:spcBef>
              <a:buFont typeface="Arial" panose="020B0604020202020204" pitchFamily="34" charset="0"/>
              <a:buNone/>
              <a:defRPr sz="7946" b="1" kern="1200">
                <a:solidFill>
                  <a:schemeClr val="tx1"/>
                </a:solidFill>
                <a:latin typeface="+mn-lt"/>
                <a:ea typeface="+mn-ea"/>
                <a:cs typeface="+mn-cs"/>
              </a:defRPr>
            </a:lvl1pPr>
            <a:lvl2pPr marL="1513743" indent="0" algn="l" defTabSz="3027487" rtl="0" eaLnBrk="1" latinLnBrk="0" hangingPunct="1">
              <a:lnSpc>
                <a:spcPct val="90000"/>
              </a:lnSpc>
              <a:spcBef>
                <a:spcPts val="1655"/>
              </a:spcBef>
              <a:buFont typeface="Arial" panose="020B0604020202020204" pitchFamily="34" charset="0"/>
              <a:buNone/>
              <a:defRPr sz="6622" b="1" kern="1200">
                <a:solidFill>
                  <a:schemeClr val="tx1"/>
                </a:solidFill>
                <a:latin typeface="+mn-lt"/>
                <a:ea typeface="+mn-ea"/>
                <a:cs typeface="+mn-cs"/>
              </a:defRPr>
            </a:lvl2pPr>
            <a:lvl3pPr marL="3027487" indent="0" algn="l" defTabSz="3027487" rtl="0" eaLnBrk="1" latinLnBrk="0" hangingPunct="1">
              <a:lnSpc>
                <a:spcPct val="90000"/>
              </a:lnSpc>
              <a:spcBef>
                <a:spcPts val="1655"/>
              </a:spcBef>
              <a:buFont typeface="Arial" panose="020B0604020202020204" pitchFamily="34" charset="0"/>
              <a:buNone/>
              <a:defRPr sz="5960" b="1" kern="1200">
                <a:solidFill>
                  <a:schemeClr val="tx1"/>
                </a:solidFill>
                <a:latin typeface="+mn-lt"/>
                <a:ea typeface="+mn-ea"/>
                <a:cs typeface="+mn-cs"/>
              </a:defRPr>
            </a:lvl3pPr>
            <a:lvl4pPr marL="4541230" indent="0" algn="l" defTabSz="3027487" rtl="0" eaLnBrk="1" latinLnBrk="0" hangingPunct="1">
              <a:lnSpc>
                <a:spcPct val="90000"/>
              </a:lnSpc>
              <a:spcBef>
                <a:spcPts val="1655"/>
              </a:spcBef>
              <a:buFont typeface="Arial" panose="020B0604020202020204" pitchFamily="34" charset="0"/>
              <a:buNone/>
              <a:defRPr sz="5297" b="1" kern="1200">
                <a:solidFill>
                  <a:schemeClr val="tx1"/>
                </a:solidFill>
                <a:latin typeface="+mn-lt"/>
                <a:ea typeface="+mn-ea"/>
                <a:cs typeface="+mn-cs"/>
              </a:defRPr>
            </a:lvl4pPr>
            <a:lvl5pPr marL="6054974" indent="0" algn="l" defTabSz="3027487" rtl="0" eaLnBrk="1" latinLnBrk="0" hangingPunct="1">
              <a:lnSpc>
                <a:spcPct val="90000"/>
              </a:lnSpc>
              <a:spcBef>
                <a:spcPts val="1655"/>
              </a:spcBef>
              <a:buFont typeface="Arial" panose="020B0604020202020204" pitchFamily="34" charset="0"/>
              <a:buNone/>
              <a:defRPr sz="5297" b="1" kern="1200">
                <a:solidFill>
                  <a:schemeClr val="tx1"/>
                </a:solidFill>
                <a:latin typeface="+mn-lt"/>
                <a:ea typeface="+mn-ea"/>
                <a:cs typeface="+mn-cs"/>
              </a:defRPr>
            </a:lvl5pPr>
            <a:lvl6pPr marL="7568717" indent="0" algn="l" defTabSz="3027487" rtl="0" eaLnBrk="1" latinLnBrk="0" hangingPunct="1">
              <a:lnSpc>
                <a:spcPct val="90000"/>
              </a:lnSpc>
              <a:spcBef>
                <a:spcPts val="1655"/>
              </a:spcBef>
              <a:buFont typeface="Arial" panose="020B0604020202020204" pitchFamily="34" charset="0"/>
              <a:buNone/>
              <a:defRPr sz="5297" b="1" kern="1200">
                <a:solidFill>
                  <a:schemeClr val="tx1"/>
                </a:solidFill>
                <a:latin typeface="+mn-lt"/>
                <a:ea typeface="+mn-ea"/>
                <a:cs typeface="+mn-cs"/>
              </a:defRPr>
            </a:lvl6pPr>
            <a:lvl7pPr marL="9082461" indent="0" algn="l" defTabSz="3027487" rtl="0" eaLnBrk="1" latinLnBrk="0" hangingPunct="1">
              <a:lnSpc>
                <a:spcPct val="90000"/>
              </a:lnSpc>
              <a:spcBef>
                <a:spcPts val="1655"/>
              </a:spcBef>
              <a:buFont typeface="Arial" panose="020B0604020202020204" pitchFamily="34" charset="0"/>
              <a:buNone/>
              <a:defRPr sz="5297" b="1" kern="1200">
                <a:solidFill>
                  <a:schemeClr val="tx1"/>
                </a:solidFill>
                <a:latin typeface="+mn-lt"/>
                <a:ea typeface="+mn-ea"/>
                <a:cs typeface="+mn-cs"/>
              </a:defRPr>
            </a:lvl7pPr>
            <a:lvl8pPr marL="10596204" indent="0" algn="l" defTabSz="3027487" rtl="0" eaLnBrk="1" latinLnBrk="0" hangingPunct="1">
              <a:lnSpc>
                <a:spcPct val="90000"/>
              </a:lnSpc>
              <a:spcBef>
                <a:spcPts val="1655"/>
              </a:spcBef>
              <a:buFont typeface="Arial" panose="020B0604020202020204" pitchFamily="34" charset="0"/>
              <a:buNone/>
              <a:defRPr sz="5297" b="1" kern="1200">
                <a:solidFill>
                  <a:schemeClr val="tx1"/>
                </a:solidFill>
                <a:latin typeface="+mn-lt"/>
                <a:ea typeface="+mn-ea"/>
                <a:cs typeface="+mn-cs"/>
              </a:defRPr>
            </a:lvl8pPr>
            <a:lvl9pPr marL="12109948" indent="0" algn="l" defTabSz="3027487" rtl="0" eaLnBrk="1" latinLnBrk="0" hangingPunct="1">
              <a:lnSpc>
                <a:spcPct val="90000"/>
              </a:lnSpc>
              <a:spcBef>
                <a:spcPts val="1655"/>
              </a:spcBef>
              <a:buFont typeface="Arial" panose="020B0604020202020204" pitchFamily="34" charset="0"/>
              <a:buNone/>
              <a:defRPr sz="5297" b="1" kern="1200">
                <a:solidFill>
                  <a:schemeClr val="tx1"/>
                </a:solidFill>
                <a:latin typeface="+mn-lt"/>
                <a:ea typeface="+mn-ea"/>
                <a:cs typeface="+mn-cs"/>
              </a:defRPr>
            </a:lvl9pPr>
          </a:lstStyle>
          <a:p>
            <a:pPr algn="ctr">
              <a:lnSpc>
                <a:spcPct val="100000"/>
              </a:lnSpc>
              <a:spcBef>
                <a:spcPts val="911"/>
              </a:spcBef>
            </a:pPr>
            <a:r>
              <a:rPr lang="en-GB" sz="6000" dirty="0">
                <a:solidFill>
                  <a:srgbClr val="191B0E"/>
                </a:solidFill>
                <a:latin typeface="Georgia Pro" panose="02040502050405020303" pitchFamily="18" charset="0"/>
              </a:rPr>
              <a:t>Nejc Sedlar, Dr Amy Irwin, &amp; Prof Amelia Hunt</a:t>
            </a:r>
          </a:p>
          <a:p>
            <a:pPr algn="ctr">
              <a:lnSpc>
                <a:spcPct val="100000"/>
              </a:lnSpc>
              <a:spcBef>
                <a:spcPts val="911"/>
              </a:spcBef>
            </a:pPr>
            <a:r>
              <a:rPr lang="en-GB" sz="4000" b="0" dirty="0">
                <a:solidFill>
                  <a:srgbClr val="191B0E"/>
                </a:solidFill>
                <a:latin typeface="Georgia Pro" panose="02040502050405020303" pitchFamily="18" charset="0"/>
              </a:rPr>
              <a:t>School of Psychology, University of Aberdeen, Scotland</a:t>
            </a:r>
          </a:p>
        </p:txBody>
      </p:sp>
      <p:sp>
        <p:nvSpPr>
          <p:cNvPr id="160" name="Right Arrow 159">
            <a:extLst>
              <a:ext uri="{FF2B5EF4-FFF2-40B4-BE49-F238E27FC236}">
                <a16:creationId xmlns:a16="http://schemas.microsoft.com/office/drawing/2014/main" id="{8F45757A-C527-A683-92D2-BE644EC92A9B}"/>
              </a:ext>
            </a:extLst>
          </p:cNvPr>
          <p:cNvSpPr/>
          <p:nvPr/>
        </p:nvSpPr>
        <p:spPr>
          <a:xfrm>
            <a:off x="9609880" y="18302485"/>
            <a:ext cx="3569336" cy="3429040"/>
          </a:xfrm>
          <a:prstGeom prst="rightArrow">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ight Arrow 158">
            <a:extLst>
              <a:ext uri="{FF2B5EF4-FFF2-40B4-BE49-F238E27FC236}">
                <a16:creationId xmlns:a16="http://schemas.microsoft.com/office/drawing/2014/main" id="{04672817-B76C-41C8-EFF7-2867C82DC7C1}"/>
              </a:ext>
            </a:extLst>
          </p:cNvPr>
          <p:cNvSpPr/>
          <p:nvPr/>
        </p:nvSpPr>
        <p:spPr>
          <a:xfrm>
            <a:off x="4270455" y="18380982"/>
            <a:ext cx="3569336" cy="3429040"/>
          </a:xfrm>
          <a:prstGeom prst="rightArrow">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ounded Rectangle 49">
            <a:extLst>
              <a:ext uri="{FF2B5EF4-FFF2-40B4-BE49-F238E27FC236}">
                <a16:creationId xmlns:a16="http://schemas.microsoft.com/office/drawing/2014/main" id="{97DC6F1C-C7CF-2C5B-4725-D177E6D2762A}"/>
              </a:ext>
            </a:extLst>
          </p:cNvPr>
          <p:cNvSpPr/>
          <p:nvPr/>
        </p:nvSpPr>
        <p:spPr>
          <a:xfrm>
            <a:off x="176665" y="6073693"/>
            <a:ext cx="15820155" cy="16572195"/>
          </a:xfrm>
          <a:prstGeom prst="roundRect">
            <a:avLst>
              <a:gd name="adj" fmla="val 2320"/>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ounded Rectangle 53">
            <a:extLst>
              <a:ext uri="{FF2B5EF4-FFF2-40B4-BE49-F238E27FC236}">
                <a16:creationId xmlns:a16="http://schemas.microsoft.com/office/drawing/2014/main" id="{74B739EC-C379-DC77-BDBF-71084CE0B1EA}"/>
              </a:ext>
            </a:extLst>
          </p:cNvPr>
          <p:cNvSpPr/>
          <p:nvPr/>
        </p:nvSpPr>
        <p:spPr>
          <a:xfrm>
            <a:off x="16285812" y="8290138"/>
            <a:ext cx="13815337" cy="8508120"/>
          </a:xfrm>
          <a:prstGeom prst="roundRect">
            <a:avLst>
              <a:gd name="adj" fmla="val 7439"/>
            </a:avLst>
          </a:prstGeom>
          <a:solidFill>
            <a:schemeClr val="accent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4800" dirty="0">
              <a:solidFill>
                <a:schemeClr val="tx1"/>
              </a:solidFill>
              <a:latin typeface="Georgia Pro" panose="02040502050405020303" pitchFamily="18" charset="0"/>
            </a:endParaRPr>
          </a:p>
          <a:p>
            <a:pPr algn="ctr"/>
            <a:r>
              <a:rPr lang="en-GB" sz="2400" dirty="0">
                <a:solidFill>
                  <a:schemeClr val="tx1"/>
                </a:solidFill>
                <a:latin typeface="Georgia Pro" panose="02040502050405020303" pitchFamily="18" charset="0"/>
              </a:rPr>
              <a:t> </a:t>
            </a:r>
          </a:p>
        </p:txBody>
      </p:sp>
      <p:sp>
        <p:nvSpPr>
          <p:cNvPr id="47" name="Rounded Rectangle 46">
            <a:extLst>
              <a:ext uri="{FF2B5EF4-FFF2-40B4-BE49-F238E27FC236}">
                <a16:creationId xmlns:a16="http://schemas.microsoft.com/office/drawing/2014/main" id="{710A24E7-1D9A-AC09-E939-50CD805A83E1}"/>
              </a:ext>
            </a:extLst>
          </p:cNvPr>
          <p:cNvSpPr/>
          <p:nvPr/>
        </p:nvSpPr>
        <p:spPr>
          <a:xfrm>
            <a:off x="16285812" y="16969891"/>
            <a:ext cx="13815337" cy="6418306"/>
          </a:xfrm>
          <a:prstGeom prst="roundRect">
            <a:avLst>
              <a:gd name="adj" fmla="val 7439"/>
            </a:avLst>
          </a:prstGeom>
          <a:solidFill>
            <a:schemeClr val="accent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4800" dirty="0">
              <a:solidFill>
                <a:schemeClr val="tx1"/>
              </a:solidFill>
              <a:latin typeface="Georgia Pro" panose="02040502050405020303" pitchFamily="18" charset="0"/>
            </a:endParaRPr>
          </a:p>
          <a:p>
            <a:pPr algn="ctr"/>
            <a:r>
              <a:rPr lang="en-GB" sz="2400" dirty="0">
                <a:solidFill>
                  <a:schemeClr val="tx1"/>
                </a:solidFill>
                <a:latin typeface="Georgia Pro" panose="02040502050405020303" pitchFamily="18" charset="0"/>
              </a:rPr>
              <a:t> </a:t>
            </a:r>
          </a:p>
        </p:txBody>
      </p:sp>
      <p:sp>
        <p:nvSpPr>
          <p:cNvPr id="46" name="Rounded Rectangle 45">
            <a:extLst>
              <a:ext uri="{FF2B5EF4-FFF2-40B4-BE49-F238E27FC236}">
                <a16:creationId xmlns:a16="http://schemas.microsoft.com/office/drawing/2014/main" id="{AF1074EB-5F6C-7ADE-26B1-D389CCC8E962}"/>
              </a:ext>
            </a:extLst>
          </p:cNvPr>
          <p:cNvSpPr/>
          <p:nvPr/>
        </p:nvSpPr>
        <p:spPr>
          <a:xfrm>
            <a:off x="16285811" y="23559830"/>
            <a:ext cx="13815338" cy="11920754"/>
          </a:xfrm>
          <a:prstGeom prst="roundRect">
            <a:avLst>
              <a:gd name="adj" fmla="val 7439"/>
            </a:avLst>
          </a:prstGeom>
          <a:solidFill>
            <a:schemeClr val="accent2">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4800" dirty="0">
              <a:solidFill>
                <a:schemeClr val="tx1"/>
              </a:solidFill>
              <a:latin typeface="Georgia Pro" panose="02040502050405020303" pitchFamily="18" charset="0"/>
            </a:endParaRPr>
          </a:p>
          <a:p>
            <a:pPr algn="ctr"/>
            <a:r>
              <a:rPr lang="en-GB" sz="2400" dirty="0">
                <a:solidFill>
                  <a:schemeClr val="tx1"/>
                </a:solidFill>
                <a:latin typeface="Georgia Pro" panose="02040502050405020303" pitchFamily="18" charset="0"/>
              </a:rPr>
              <a:t> </a:t>
            </a:r>
          </a:p>
        </p:txBody>
      </p:sp>
      <p:sp>
        <p:nvSpPr>
          <p:cNvPr id="45" name="Rounded Rectangle 44">
            <a:extLst>
              <a:ext uri="{FF2B5EF4-FFF2-40B4-BE49-F238E27FC236}">
                <a16:creationId xmlns:a16="http://schemas.microsoft.com/office/drawing/2014/main" id="{4D8BFE95-C2AE-7A19-CAFA-B0183003AEE9}"/>
              </a:ext>
            </a:extLst>
          </p:cNvPr>
          <p:cNvSpPr/>
          <p:nvPr/>
        </p:nvSpPr>
        <p:spPr>
          <a:xfrm>
            <a:off x="16285812" y="35782963"/>
            <a:ext cx="13815337" cy="6397573"/>
          </a:xfrm>
          <a:prstGeom prst="roundRect">
            <a:avLst>
              <a:gd name="adj" fmla="val 7439"/>
            </a:avLst>
          </a:prstGeom>
          <a:solidFill>
            <a:srgbClr val="12B2E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4800" dirty="0">
              <a:solidFill>
                <a:schemeClr val="tx1"/>
              </a:solidFill>
              <a:latin typeface="Georgia Pro" panose="02040502050405020303" pitchFamily="18" charset="0"/>
            </a:endParaRPr>
          </a:p>
          <a:p>
            <a:pPr algn="ctr"/>
            <a:r>
              <a:rPr lang="en-GB" sz="2400" dirty="0">
                <a:solidFill>
                  <a:schemeClr val="tx1"/>
                </a:solidFill>
                <a:latin typeface="Georgia Pro" panose="02040502050405020303" pitchFamily="18" charset="0"/>
              </a:rPr>
              <a:t> </a:t>
            </a:r>
          </a:p>
        </p:txBody>
      </p:sp>
      <p:pic>
        <p:nvPicPr>
          <p:cNvPr id="11" name="Picture 10" descr="Logo, company name&#10;&#10;Description automatically generated">
            <a:extLst>
              <a:ext uri="{FF2B5EF4-FFF2-40B4-BE49-F238E27FC236}">
                <a16:creationId xmlns:a16="http://schemas.microsoft.com/office/drawing/2014/main" id="{E00A8397-A267-323C-B311-99E95CB1B7CB}"/>
              </a:ext>
            </a:extLst>
          </p:cNvPr>
          <p:cNvPicPr>
            <a:picLocks noChangeAspect="1"/>
          </p:cNvPicPr>
          <p:nvPr/>
        </p:nvPicPr>
        <p:blipFill>
          <a:blip r:embed="rId3"/>
          <a:stretch>
            <a:fillRect/>
          </a:stretch>
        </p:blipFill>
        <p:spPr>
          <a:xfrm>
            <a:off x="14088759" y="40597021"/>
            <a:ext cx="1365108" cy="716682"/>
          </a:xfrm>
          <a:prstGeom prst="rect">
            <a:avLst/>
          </a:prstGeom>
        </p:spPr>
      </p:pic>
      <p:pic>
        <p:nvPicPr>
          <p:cNvPr id="12" name="Picture 11">
            <a:extLst>
              <a:ext uri="{FF2B5EF4-FFF2-40B4-BE49-F238E27FC236}">
                <a16:creationId xmlns:a16="http://schemas.microsoft.com/office/drawing/2014/main" id="{639778E3-94A1-21EC-0041-21373F8E52E3}"/>
              </a:ext>
            </a:extLst>
          </p:cNvPr>
          <p:cNvPicPr>
            <a:picLocks noChangeAspect="1"/>
          </p:cNvPicPr>
          <p:nvPr/>
        </p:nvPicPr>
        <p:blipFill>
          <a:blip r:embed="rId4"/>
          <a:srcRect/>
          <a:stretch/>
        </p:blipFill>
        <p:spPr>
          <a:xfrm>
            <a:off x="13460309" y="39825581"/>
            <a:ext cx="2622007" cy="716682"/>
          </a:xfrm>
          <a:prstGeom prst="rect">
            <a:avLst/>
          </a:prstGeom>
        </p:spPr>
      </p:pic>
      <p:pic>
        <p:nvPicPr>
          <p:cNvPr id="13" name="Picture 12" descr="Logo&#10;&#10;Description automatically generated">
            <a:extLst>
              <a:ext uri="{FF2B5EF4-FFF2-40B4-BE49-F238E27FC236}">
                <a16:creationId xmlns:a16="http://schemas.microsoft.com/office/drawing/2014/main" id="{A320B827-ACDF-8052-CA6E-6091FE9CD39F}"/>
              </a:ext>
            </a:extLst>
          </p:cNvPr>
          <p:cNvPicPr>
            <a:picLocks noChangeAspect="1"/>
          </p:cNvPicPr>
          <p:nvPr/>
        </p:nvPicPr>
        <p:blipFill>
          <a:blip r:embed="rId5"/>
          <a:stretch>
            <a:fillRect/>
          </a:stretch>
        </p:blipFill>
        <p:spPr>
          <a:xfrm>
            <a:off x="13726329" y="41224620"/>
            <a:ext cx="2089969" cy="1087980"/>
          </a:xfrm>
          <a:prstGeom prst="rect">
            <a:avLst/>
          </a:prstGeom>
        </p:spPr>
      </p:pic>
      <p:grpSp>
        <p:nvGrpSpPr>
          <p:cNvPr id="23" name="Group 22">
            <a:extLst>
              <a:ext uri="{FF2B5EF4-FFF2-40B4-BE49-F238E27FC236}">
                <a16:creationId xmlns:a16="http://schemas.microsoft.com/office/drawing/2014/main" id="{DDDA31E1-AF6E-61C0-6EC2-A4CBB3BC56B3}"/>
              </a:ext>
            </a:extLst>
          </p:cNvPr>
          <p:cNvGrpSpPr/>
          <p:nvPr/>
        </p:nvGrpSpPr>
        <p:grpSpPr>
          <a:xfrm>
            <a:off x="24396052" y="8654604"/>
            <a:ext cx="5199682" cy="5219193"/>
            <a:chOff x="9497716" y="28346400"/>
            <a:chExt cx="12129545" cy="12247454"/>
          </a:xfrm>
        </p:grpSpPr>
        <p:sp>
          <p:nvSpPr>
            <p:cNvPr id="24" name="Octagon 23">
              <a:extLst>
                <a:ext uri="{FF2B5EF4-FFF2-40B4-BE49-F238E27FC236}">
                  <a16:creationId xmlns:a16="http://schemas.microsoft.com/office/drawing/2014/main" id="{534D23A2-ADD4-4B6E-1427-7E56F7E4C34A}"/>
                </a:ext>
              </a:extLst>
            </p:cNvPr>
            <p:cNvSpPr/>
            <p:nvPr/>
          </p:nvSpPr>
          <p:spPr>
            <a:xfrm>
              <a:off x="9497716" y="28346400"/>
              <a:ext cx="12129545" cy="12247454"/>
            </a:xfrm>
            <a:prstGeom prst="octagon">
              <a:avLst/>
            </a:prstGeom>
            <a:solidFill>
              <a:srgbClr val="71A088"/>
            </a:solidFill>
            <a:ln w="419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0" dirty="0">
                  <a:latin typeface="Aharoni" panose="02010803020104030203" pitchFamily="2" charset="-79"/>
                  <a:cs typeface="Aharoni" panose="02010803020104030203" pitchFamily="2" charset="-79"/>
                </a:rPr>
                <a:t>H</a:t>
              </a:r>
            </a:p>
          </p:txBody>
        </p:sp>
        <p:sp>
          <p:nvSpPr>
            <p:cNvPr id="25" name="Oval 24">
              <a:extLst>
                <a:ext uri="{FF2B5EF4-FFF2-40B4-BE49-F238E27FC236}">
                  <a16:creationId xmlns:a16="http://schemas.microsoft.com/office/drawing/2014/main" id="{6BDDB48A-1572-B453-3FAF-7CD16EE7377C}"/>
                </a:ext>
              </a:extLst>
            </p:cNvPr>
            <p:cNvSpPr/>
            <p:nvPr/>
          </p:nvSpPr>
          <p:spPr>
            <a:xfrm>
              <a:off x="12458299" y="31321689"/>
              <a:ext cx="6130579" cy="6296876"/>
            </a:xfrm>
            <a:prstGeom prst="ellipse">
              <a:avLst/>
            </a:prstGeom>
            <a:noFill/>
            <a:ln w="419100">
              <a:solidFill>
                <a:srgbClr val="F7E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5EEB911F-6572-8757-D15D-170753A2605E}"/>
              </a:ext>
            </a:extLst>
          </p:cNvPr>
          <p:cNvGrpSpPr/>
          <p:nvPr/>
        </p:nvGrpSpPr>
        <p:grpSpPr>
          <a:xfrm>
            <a:off x="24396052" y="36549417"/>
            <a:ext cx="5199682" cy="5219193"/>
            <a:chOff x="9497716" y="28346400"/>
            <a:chExt cx="12129545" cy="12247454"/>
          </a:xfrm>
        </p:grpSpPr>
        <p:sp>
          <p:nvSpPr>
            <p:cNvPr id="18" name="Octagon 17">
              <a:extLst>
                <a:ext uri="{FF2B5EF4-FFF2-40B4-BE49-F238E27FC236}">
                  <a16:creationId xmlns:a16="http://schemas.microsoft.com/office/drawing/2014/main" id="{FEB00A13-45A3-D091-4299-89820B26717A}"/>
                </a:ext>
              </a:extLst>
            </p:cNvPr>
            <p:cNvSpPr/>
            <p:nvPr/>
          </p:nvSpPr>
          <p:spPr>
            <a:xfrm>
              <a:off x="9497716" y="28346400"/>
              <a:ext cx="12129545" cy="12247454"/>
            </a:xfrm>
            <a:prstGeom prst="octagon">
              <a:avLst/>
            </a:prstGeom>
            <a:solidFill>
              <a:srgbClr val="71A088"/>
            </a:solidFill>
            <a:ln w="419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0" dirty="0">
                  <a:latin typeface="Aharoni" panose="02010803020104030203" pitchFamily="2" charset="-79"/>
                  <a:cs typeface="Aharoni" panose="02010803020104030203" pitchFamily="2" charset="-79"/>
                </a:rPr>
                <a:t>H</a:t>
              </a:r>
            </a:p>
          </p:txBody>
        </p:sp>
        <p:sp>
          <p:nvSpPr>
            <p:cNvPr id="19" name="Oval 18">
              <a:extLst>
                <a:ext uri="{FF2B5EF4-FFF2-40B4-BE49-F238E27FC236}">
                  <a16:creationId xmlns:a16="http://schemas.microsoft.com/office/drawing/2014/main" id="{72D613AA-8BAA-C202-568D-AB0967106514}"/>
                </a:ext>
              </a:extLst>
            </p:cNvPr>
            <p:cNvSpPr/>
            <p:nvPr/>
          </p:nvSpPr>
          <p:spPr>
            <a:xfrm>
              <a:off x="12458299" y="31321689"/>
              <a:ext cx="6130579" cy="6296876"/>
            </a:xfrm>
            <a:prstGeom prst="ellipse">
              <a:avLst/>
            </a:prstGeom>
            <a:noFill/>
            <a:ln w="419100">
              <a:solidFill>
                <a:srgbClr val="F7E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7" name="Group 96">
            <a:extLst>
              <a:ext uri="{FF2B5EF4-FFF2-40B4-BE49-F238E27FC236}">
                <a16:creationId xmlns:a16="http://schemas.microsoft.com/office/drawing/2014/main" id="{1CF7EB18-0DA9-0463-4788-0DC20F824FBA}"/>
              </a:ext>
            </a:extLst>
          </p:cNvPr>
          <p:cNvGrpSpPr/>
          <p:nvPr/>
        </p:nvGrpSpPr>
        <p:grpSpPr>
          <a:xfrm rot="5400000">
            <a:off x="24671982" y="8970099"/>
            <a:ext cx="4647823" cy="4088172"/>
            <a:chOff x="10584873" y="12886869"/>
            <a:chExt cx="4647823" cy="4088172"/>
          </a:xfrm>
        </p:grpSpPr>
        <p:sp>
          <p:nvSpPr>
            <p:cNvPr id="75" name="Delay 74">
              <a:extLst>
                <a:ext uri="{FF2B5EF4-FFF2-40B4-BE49-F238E27FC236}">
                  <a16:creationId xmlns:a16="http://schemas.microsoft.com/office/drawing/2014/main" id="{11A15D6B-6733-01D9-AB24-E67EF4079AC5}"/>
                </a:ext>
              </a:extLst>
            </p:cNvPr>
            <p:cNvSpPr/>
            <p:nvPr/>
          </p:nvSpPr>
          <p:spPr>
            <a:xfrm>
              <a:off x="13332923" y="14436433"/>
              <a:ext cx="1103513" cy="989047"/>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Delay 75">
              <a:extLst>
                <a:ext uri="{FF2B5EF4-FFF2-40B4-BE49-F238E27FC236}">
                  <a16:creationId xmlns:a16="http://schemas.microsoft.com/office/drawing/2014/main" id="{34AE0888-5E54-3242-2B40-7D67F1A89481}"/>
                </a:ext>
              </a:extLst>
            </p:cNvPr>
            <p:cNvSpPr/>
            <p:nvPr/>
          </p:nvSpPr>
          <p:spPr>
            <a:xfrm rot="10800000">
              <a:off x="12229406" y="14436433"/>
              <a:ext cx="1103514" cy="989045"/>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rapezium 76">
              <a:extLst>
                <a:ext uri="{FF2B5EF4-FFF2-40B4-BE49-F238E27FC236}">
                  <a16:creationId xmlns:a16="http://schemas.microsoft.com/office/drawing/2014/main" id="{63EB21A7-DAC1-3E83-8007-7CF34F165A20}"/>
                </a:ext>
              </a:extLst>
            </p:cNvPr>
            <p:cNvSpPr/>
            <p:nvPr/>
          </p:nvSpPr>
          <p:spPr>
            <a:xfrm rot="16200000">
              <a:off x="11516373" y="13970795"/>
              <a:ext cx="305361" cy="192032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Delay 77">
              <a:extLst>
                <a:ext uri="{FF2B5EF4-FFF2-40B4-BE49-F238E27FC236}">
                  <a16:creationId xmlns:a16="http://schemas.microsoft.com/office/drawing/2014/main" id="{3DAA5BCD-1280-CF84-C4A4-D90D78708269}"/>
                </a:ext>
              </a:extLst>
            </p:cNvPr>
            <p:cNvSpPr/>
            <p:nvPr/>
          </p:nvSpPr>
          <p:spPr>
            <a:xfrm>
              <a:off x="13884679" y="14641527"/>
              <a:ext cx="385503" cy="578856"/>
            </a:xfrm>
            <a:prstGeom prst="flowChartDelay">
              <a:avLst/>
            </a:prstGeom>
            <a:solidFill>
              <a:srgbClr val="CA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0" name="Straight Connector 79">
              <a:extLst>
                <a:ext uri="{FF2B5EF4-FFF2-40B4-BE49-F238E27FC236}">
                  <a16:creationId xmlns:a16="http://schemas.microsoft.com/office/drawing/2014/main" id="{7F4BC3A0-AC27-9DBA-D49A-8D979E83B1D4}"/>
                </a:ext>
              </a:extLst>
            </p:cNvPr>
            <p:cNvCxnSpPr>
              <a:cxnSpLocks/>
              <a:stCxn id="75" idx="1"/>
              <a:endCxn id="75" idx="3"/>
            </p:cNvCxnSpPr>
            <p:nvPr/>
          </p:nvCxnSpPr>
          <p:spPr>
            <a:xfrm>
              <a:off x="13332922" y="14930957"/>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09CA5E4-5808-3AE5-9983-7FDBD958158E}"/>
                </a:ext>
              </a:extLst>
            </p:cNvPr>
            <p:cNvCxnSpPr>
              <a:cxnSpLocks/>
            </p:cNvCxnSpPr>
            <p:nvPr/>
          </p:nvCxnSpPr>
          <p:spPr>
            <a:xfrm>
              <a:off x="12781162" y="14307502"/>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8CCF75A-857F-610A-93E0-0F58CA3555B8}"/>
                </a:ext>
              </a:extLst>
            </p:cNvPr>
            <p:cNvCxnSpPr>
              <a:cxnSpLocks/>
            </p:cNvCxnSpPr>
            <p:nvPr/>
          </p:nvCxnSpPr>
          <p:spPr>
            <a:xfrm>
              <a:off x="12813718" y="15540556"/>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9F53108B-6BB0-7EC9-252F-45FF717419D1}"/>
                </a:ext>
              </a:extLst>
            </p:cNvPr>
            <p:cNvCxnSpPr>
              <a:cxnSpLocks/>
            </p:cNvCxnSpPr>
            <p:nvPr/>
          </p:nvCxnSpPr>
          <p:spPr>
            <a:xfrm flipV="1">
              <a:off x="13030544" y="14297887"/>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4D4CD17C-1741-5CD1-2064-B6C26006F275}"/>
                </a:ext>
              </a:extLst>
            </p:cNvPr>
            <p:cNvCxnSpPr>
              <a:cxnSpLocks/>
            </p:cNvCxnSpPr>
            <p:nvPr/>
          </p:nvCxnSpPr>
          <p:spPr>
            <a:xfrm flipV="1">
              <a:off x="13612435" y="14307502"/>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50E505AB-D00E-A7B3-9A58-FA5122D957C0}"/>
                </a:ext>
              </a:extLst>
            </p:cNvPr>
            <p:cNvCxnSpPr>
              <a:cxnSpLocks/>
            </p:cNvCxnSpPr>
            <p:nvPr/>
          </p:nvCxnSpPr>
          <p:spPr>
            <a:xfrm flipV="1">
              <a:off x="13612435" y="15295982"/>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605C0999-7B21-8C0C-CAD3-F49A48286BC7}"/>
                </a:ext>
              </a:extLst>
            </p:cNvPr>
            <p:cNvCxnSpPr>
              <a:cxnSpLocks/>
            </p:cNvCxnSpPr>
            <p:nvPr/>
          </p:nvCxnSpPr>
          <p:spPr>
            <a:xfrm flipV="1">
              <a:off x="13023961" y="15295981"/>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575E8C36-EC44-DFAC-55FE-24C51DE48972}"/>
                </a:ext>
              </a:extLst>
            </p:cNvPr>
            <p:cNvCxnSpPr>
              <a:cxnSpLocks/>
            </p:cNvCxnSpPr>
            <p:nvPr/>
          </p:nvCxnSpPr>
          <p:spPr>
            <a:xfrm>
              <a:off x="10584873" y="15112469"/>
              <a:ext cx="512618" cy="0"/>
            </a:xfrm>
            <a:prstGeom prst="line">
              <a:avLst/>
            </a:prstGeom>
            <a:ln w="76200"/>
          </p:spPr>
          <p:style>
            <a:lnRef idx="1">
              <a:schemeClr val="dk1"/>
            </a:lnRef>
            <a:fillRef idx="0">
              <a:schemeClr val="dk1"/>
            </a:fillRef>
            <a:effectRef idx="0">
              <a:schemeClr val="dk1"/>
            </a:effectRef>
            <a:fontRef idx="minor">
              <a:schemeClr val="tx1"/>
            </a:fontRef>
          </p:style>
        </p:cxnSp>
        <p:sp>
          <p:nvSpPr>
            <p:cNvPr id="93" name="Terminator 92">
              <a:extLst>
                <a:ext uri="{FF2B5EF4-FFF2-40B4-BE49-F238E27FC236}">
                  <a16:creationId xmlns:a16="http://schemas.microsoft.com/office/drawing/2014/main" id="{B5612313-73D2-F430-5E71-FEF3D761A33B}"/>
                </a:ext>
              </a:extLst>
            </p:cNvPr>
            <p:cNvSpPr/>
            <p:nvPr/>
          </p:nvSpPr>
          <p:spPr>
            <a:xfrm>
              <a:off x="11111017" y="14501464"/>
              <a:ext cx="221673" cy="85898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Group 95">
              <a:extLst>
                <a:ext uri="{FF2B5EF4-FFF2-40B4-BE49-F238E27FC236}">
                  <a16:creationId xmlns:a16="http://schemas.microsoft.com/office/drawing/2014/main" id="{E07B0F7C-35E4-AFD2-E597-6AF89C0142DB}"/>
                </a:ext>
              </a:extLst>
            </p:cNvPr>
            <p:cNvGrpSpPr/>
            <p:nvPr/>
          </p:nvGrpSpPr>
          <p:grpSpPr>
            <a:xfrm rot="18889759">
              <a:off x="11144524" y="12886869"/>
              <a:ext cx="4088172" cy="4088172"/>
              <a:chOff x="13509010" y="10466518"/>
              <a:chExt cx="4088172" cy="4088172"/>
            </a:xfrm>
          </p:grpSpPr>
          <p:sp>
            <p:nvSpPr>
              <p:cNvPr id="94" name="Terminator 93">
                <a:extLst>
                  <a:ext uri="{FF2B5EF4-FFF2-40B4-BE49-F238E27FC236}">
                    <a16:creationId xmlns:a16="http://schemas.microsoft.com/office/drawing/2014/main" id="{E8BEEDB4-0A91-6B6C-56BB-36610C35CFB6}"/>
                  </a:ext>
                </a:extLst>
              </p:cNvPr>
              <p:cNvSpPr/>
              <p:nvPr/>
            </p:nvSpPr>
            <p:spPr>
              <a:xfrm>
                <a:off x="15487459" y="10466518"/>
                <a:ext cx="131274" cy="408817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rminator 94">
                <a:extLst>
                  <a:ext uri="{FF2B5EF4-FFF2-40B4-BE49-F238E27FC236}">
                    <a16:creationId xmlns:a16="http://schemas.microsoft.com/office/drawing/2014/main" id="{8E133171-CCEB-F953-C683-83635970C444}"/>
                  </a:ext>
                </a:extLst>
              </p:cNvPr>
              <p:cNvSpPr/>
              <p:nvPr/>
            </p:nvSpPr>
            <p:spPr>
              <a:xfrm rot="5400000">
                <a:off x="15487459" y="10466518"/>
                <a:ext cx="131274" cy="408817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8" name="Group 97">
            <a:extLst>
              <a:ext uri="{FF2B5EF4-FFF2-40B4-BE49-F238E27FC236}">
                <a16:creationId xmlns:a16="http://schemas.microsoft.com/office/drawing/2014/main" id="{3E0242C1-04CC-C8D9-80A7-19C9F71C3605}"/>
              </a:ext>
            </a:extLst>
          </p:cNvPr>
          <p:cNvGrpSpPr/>
          <p:nvPr/>
        </p:nvGrpSpPr>
        <p:grpSpPr>
          <a:xfrm rot="5400000">
            <a:off x="24671982" y="18455826"/>
            <a:ext cx="4647823" cy="4088172"/>
            <a:chOff x="10584873" y="12886869"/>
            <a:chExt cx="4647823" cy="4088172"/>
          </a:xfrm>
        </p:grpSpPr>
        <p:sp>
          <p:nvSpPr>
            <p:cNvPr id="99" name="Delay 98">
              <a:extLst>
                <a:ext uri="{FF2B5EF4-FFF2-40B4-BE49-F238E27FC236}">
                  <a16:creationId xmlns:a16="http://schemas.microsoft.com/office/drawing/2014/main" id="{4AC8DD79-5397-E2C8-BD3D-FADC8B42CA65}"/>
                </a:ext>
              </a:extLst>
            </p:cNvPr>
            <p:cNvSpPr/>
            <p:nvPr/>
          </p:nvSpPr>
          <p:spPr>
            <a:xfrm>
              <a:off x="13332923" y="14436433"/>
              <a:ext cx="1103513" cy="989047"/>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Delay 99">
              <a:extLst>
                <a:ext uri="{FF2B5EF4-FFF2-40B4-BE49-F238E27FC236}">
                  <a16:creationId xmlns:a16="http://schemas.microsoft.com/office/drawing/2014/main" id="{E427926F-D0EC-FE23-2D0E-6DFB7E3F4F13}"/>
                </a:ext>
              </a:extLst>
            </p:cNvPr>
            <p:cNvSpPr/>
            <p:nvPr/>
          </p:nvSpPr>
          <p:spPr>
            <a:xfrm rot="10800000">
              <a:off x="12229406" y="14436433"/>
              <a:ext cx="1103514" cy="989045"/>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Trapezium 100">
              <a:extLst>
                <a:ext uri="{FF2B5EF4-FFF2-40B4-BE49-F238E27FC236}">
                  <a16:creationId xmlns:a16="http://schemas.microsoft.com/office/drawing/2014/main" id="{B4BFADDD-B374-1CC8-4412-D435CEC90DE4}"/>
                </a:ext>
              </a:extLst>
            </p:cNvPr>
            <p:cNvSpPr/>
            <p:nvPr/>
          </p:nvSpPr>
          <p:spPr>
            <a:xfrm rot="16200000">
              <a:off x="11516373" y="13970795"/>
              <a:ext cx="305361" cy="192032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Delay 101">
              <a:extLst>
                <a:ext uri="{FF2B5EF4-FFF2-40B4-BE49-F238E27FC236}">
                  <a16:creationId xmlns:a16="http://schemas.microsoft.com/office/drawing/2014/main" id="{50B92818-41B6-AE36-5363-0F16CCA7BC4C}"/>
                </a:ext>
              </a:extLst>
            </p:cNvPr>
            <p:cNvSpPr/>
            <p:nvPr/>
          </p:nvSpPr>
          <p:spPr>
            <a:xfrm>
              <a:off x="13884679" y="14641527"/>
              <a:ext cx="385503" cy="578856"/>
            </a:xfrm>
            <a:prstGeom prst="flowChartDelay">
              <a:avLst/>
            </a:prstGeom>
            <a:solidFill>
              <a:srgbClr val="CA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 name="Straight Connector 102">
              <a:extLst>
                <a:ext uri="{FF2B5EF4-FFF2-40B4-BE49-F238E27FC236}">
                  <a16:creationId xmlns:a16="http://schemas.microsoft.com/office/drawing/2014/main" id="{F8EBA2D1-2771-456B-C6D5-DA828110F4A5}"/>
                </a:ext>
              </a:extLst>
            </p:cNvPr>
            <p:cNvCxnSpPr>
              <a:cxnSpLocks/>
              <a:stCxn id="99" idx="1"/>
              <a:endCxn id="99" idx="3"/>
            </p:cNvCxnSpPr>
            <p:nvPr/>
          </p:nvCxnSpPr>
          <p:spPr>
            <a:xfrm>
              <a:off x="13332922" y="14930957"/>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C5D712A7-FE02-A2BC-EB58-18C8D83C8409}"/>
                </a:ext>
              </a:extLst>
            </p:cNvPr>
            <p:cNvCxnSpPr>
              <a:cxnSpLocks/>
            </p:cNvCxnSpPr>
            <p:nvPr/>
          </p:nvCxnSpPr>
          <p:spPr>
            <a:xfrm>
              <a:off x="12781162" y="14307502"/>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160C1709-F89A-5623-D937-3B9E70E73525}"/>
                </a:ext>
              </a:extLst>
            </p:cNvPr>
            <p:cNvCxnSpPr>
              <a:cxnSpLocks/>
            </p:cNvCxnSpPr>
            <p:nvPr/>
          </p:nvCxnSpPr>
          <p:spPr>
            <a:xfrm>
              <a:off x="12813718" y="15540556"/>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AE48C2DE-B721-91D4-28DA-0F0D15F2F87F}"/>
                </a:ext>
              </a:extLst>
            </p:cNvPr>
            <p:cNvCxnSpPr>
              <a:cxnSpLocks/>
            </p:cNvCxnSpPr>
            <p:nvPr/>
          </p:nvCxnSpPr>
          <p:spPr>
            <a:xfrm flipV="1">
              <a:off x="13030544" y="14297887"/>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0F6BD324-8208-89F0-F280-66C01724D8B5}"/>
                </a:ext>
              </a:extLst>
            </p:cNvPr>
            <p:cNvCxnSpPr>
              <a:cxnSpLocks/>
            </p:cNvCxnSpPr>
            <p:nvPr/>
          </p:nvCxnSpPr>
          <p:spPr>
            <a:xfrm flipV="1">
              <a:off x="13612435" y="14307502"/>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1E9F1D23-2EB8-21D4-99AB-F621B14AE38C}"/>
                </a:ext>
              </a:extLst>
            </p:cNvPr>
            <p:cNvCxnSpPr>
              <a:cxnSpLocks/>
            </p:cNvCxnSpPr>
            <p:nvPr/>
          </p:nvCxnSpPr>
          <p:spPr>
            <a:xfrm flipV="1">
              <a:off x="13612435" y="15295982"/>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D70E0666-2986-C9D6-CE22-D82E3115A2A9}"/>
                </a:ext>
              </a:extLst>
            </p:cNvPr>
            <p:cNvCxnSpPr>
              <a:cxnSpLocks/>
            </p:cNvCxnSpPr>
            <p:nvPr/>
          </p:nvCxnSpPr>
          <p:spPr>
            <a:xfrm flipV="1">
              <a:off x="13023961" y="15295981"/>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7AC10D2B-F56B-B252-8841-49B0979F963C}"/>
                </a:ext>
              </a:extLst>
            </p:cNvPr>
            <p:cNvCxnSpPr>
              <a:cxnSpLocks/>
            </p:cNvCxnSpPr>
            <p:nvPr/>
          </p:nvCxnSpPr>
          <p:spPr>
            <a:xfrm>
              <a:off x="10584873" y="15112469"/>
              <a:ext cx="512618" cy="0"/>
            </a:xfrm>
            <a:prstGeom prst="line">
              <a:avLst/>
            </a:prstGeom>
            <a:ln w="76200"/>
          </p:spPr>
          <p:style>
            <a:lnRef idx="1">
              <a:schemeClr val="dk1"/>
            </a:lnRef>
            <a:fillRef idx="0">
              <a:schemeClr val="dk1"/>
            </a:fillRef>
            <a:effectRef idx="0">
              <a:schemeClr val="dk1"/>
            </a:effectRef>
            <a:fontRef idx="minor">
              <a:schemeClr val="tx1"/>
            </a:fontRef>
          </p:style>
        </p:cxnSp>
        <p:sp>
          <p:nvSpPr>
            <p:cNvPr id="111" name="Terminator 110">
              <a:extLst>
                <a:ext uri="{FF2B5EF4-FFF2-40B4-BE49-F238E27FC236}">
                  <a16:creationId xmlns:a16="http://schemas.microsoft.com/office/drawing/2014/main" id="{579C868B-8A50-04AF-CD75-F3B86FDF5C4A}"/>
                </a:ext>
              </a:extLst>
            </p:cNvPr>
            <p:cNvSpPr/>
            <p:nvPr/>
          </p:nvSpPr>
          <p:spPr>
            <a:xfrm>
              <a:off x="11111017" y="14501464"/>
              <a:ext cx="221673" cy="85898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2" name="Group 111">
              <a:extLst>
                <a:ext uri="{FF2B5EF4-FFF2-40B4-BE49-F238E27FC236}">
                  <a16:creationId xmlns:a16="http://schemas.microsoft.com/office/drawing/2014/main" id="{EB09308D-1C3C-2973-CA3D-79C86FF3CAA5}"/>
                </a:ext>
              </a:extLst>
            </p:cNvPr>
            <p:cNvGrpSpPr/>
            <p:nvPr/>
          </p:nvGrpSpPr>
          <p:grpSpPr>
            <a:xfrm rot="18889759">
              <a:off x="11144524" y="12886869"/>
              <a:ext cx="4088172" cy="4088172"/>
              <a:chOff x="13509010" y="10466518"/>
              <a:chExt cx="4088172" cy="4088172"/>
            </a:xfrm>
          </p:grpSpPr>
          <p:sp>
            <p:nvSpPr>
              <p:cNvPr id="113" name="Terminator 112">
                <a:extLst>
                  <a:ext uri="{FF2B5EF4-FFF2-40B4-BE49-F238E27FC236}">
                    <a16:creationId xmlns:a16="http://schemas.microsoft.com/office/drawing/2014/main" id="{FEBD5423-394A-063E-821E-AC0EE662EE6A}"/>
                  </a:ext>
                </a:extLst>
              </p:cNvPr>
              <p:cNvSpPr/>
              <p:nvPr/>
            </p:nvSpPr>
            <p:spPr>
              <a:xfrm>
                <a:off x="15487459" y="10466518"/>
                <a:ext cx="131274" cy="408817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rminator 113">
                <a:extLst>
                  <a:ext uri="{FF2B5EF4-FFF2-40B4-BE49-F238E27FC236}">
                    <a16:creationId xmlns:a16="http://schemas.microsoft.com/office/drawing/2014/main" id="{9895B8EE-9464-01E2-058C-D9A84A33DC0B}"/>
                  </a:ext>
                </a:extLst>
              </p:cNvPr>
              <p:cNvSpPr/>
              <p:nvPr/>
            </p:nvSpPr>
            <p:spPr>
              <a:xfrm rot="5400000">
                <a:off x="15487459" y="10466518"/>
                <a:ext cx="131274" cy="408817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5" name="Group 114">
            <a:extLst>
              <a:ext uri="{FF2B5EF4-FFF2-40B4-BE49-F238E27FC236}">
                <a16:creationId xmlns:a16="http://schemas.microsoft.com/office/drawing/2014/main" id="{2DE643BA-C972-3C06-3124-173CB697F570}"/>
              </a:ext>
            </a:extLst>
          </p:cNvPr>
          <p:cNvGrpSpPr/>
          <p:nvPr/>
        </p:nvGrpSpPr>
        <p:grpSpPr>
          <a:xfrm rot="5400000">
            <a:off x="24671982" y="27941553"/>
            <a:ext cx="4647823" cy="4088172"/>
            <a:chOff x="10584873" y="12886869"/>
            <a:chExt cx="4647823" cy="4088172"/>
          </a:xfrm>
        </p:grpSpPr>
        <p:sp>
          <p:nvSpPr>
            <p:cNvPr id="116" name="Delay 115">
              <a:extLst>
                <a:ext uri="{FF2B5EF4-FFF2-40B4-BE49-F238E27FC236}">
                  <a16:creationId xmlns:a16="http://schemas.microsoft.com/office/drawing/2014/main" id="{D3AD9104-5033-1EE0-92FD-AAF4F4D098E9}"/>
                </a:ext>
              </a:extLst>
            </p:cNvPr>
            <p:cNvSpPr/>
            <p:nvPr/>
          </p:nvSpPr>
          <p:spPr>
            <a:xfrm>
              <a:off x="13332923" y="14436433"/>
              <a:ext cx="1103513" cy="989047"/>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Delay 116">
              <a:extLst>
                <a:ext uri="{FF2B5EF4-FFF2-40B4-BE49-F238E27FC236}">
                  <a16:creationId xmlns:a16="http://schemas.microsoft.com/office/drawing/2014/main" id="{3C1E7A88-039F-5E42-8FFD-DF59A667A91C}"/>
                </a:ext>
              </a:extLst>
            </p:cNvPr>
            <p:cNvSpPr/>
            <p:nvPr/>
          </p:nvSpPr>
          <p:spPr>
            <a:xfrm rot="10800000">
              <a:off x="12229406" y="14436433"/>
              <a:ext cx="1103514" cy="989045"/>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rapezium 117">
              <a:extLst>
                <a:ext uri="{FF2B5EF4-FFF2-40B4-BE49-F238E27FC236}">
                  <a16:creationId xmlns:a16="http://schemas.microsoft.com/office/drawing/2014/main" id="{C2E3F720-AFA5-F78F-98B5-E774E715FF5C}"/>
                </a:ext>
              </a:extLst>
            </p:cNvPr>
            <p:cNvSpPr/>
            <p:nvPr/>
          </p:nvSpPr>
          <p:spPr>
            <a:xfrm rot="16200000">
              <a:off x="11516373" y="13970795"/>
              <a:ext cx="305361" cy="192032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Delay 118">
              <a:extLst>
                <a:ext uri="{FF2B5EF4-FFF2-40B4-BE49-F238E27FC236}">
                  <a16:creationId xmlns:a16="http://schemas.microsoft.com/office/drawing/2014/main" id="{E3E22123-BC05-C265-DF03-77C70C09AF57}"/>
                </a:ext>
              </a:extLst>
            </p:cNvPr>
            <p:cNvSpPr/>
            <p:nvPr/>
          </p:nvSpPr>
          <p:spPr>
            <a:xfrm>
              <a:off x="13884679" y="14641527"/>
              <a:ext cx="385503" cy="578856"/>
            </a:xfrm>
            <a:prstGeom prst="flowChartDelay">
              <a:avLst/>
            </a:prstGeom>
            <a:solidFill>
              <a:srgbClr val="CA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0" name="Straight Connector 119">
              <a:extLst>
                <a:ext uri="{FF2B5EF4-FFF2-40B4-BE49-F238E27FC236}">
                  <a16:creationId xmlns:a16="http://schemas.microsoft.com/office/drawing/2014/main" id="{E4143C7E-60F8-8FA7-C2F3-1F104153A9E1}"/>
                </a:ext>
              </a:extLst>
            </p:cNvPr>
            <p:cNvCxnSpPr>
              <a:cxnSpLocks/>
              <a:stCxn id="116" idx="1"/>
              <a:endCxn id="116" idx="3"/>
            </p:cNvCxnSpPr>
            <p:nvPr/>
          </p:nvCxnSpPr>
          <p:spPr>
            <a:xfrm>
              <a:off x="13332922" y="14930957"/>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83892164-A46C-8CE9-70BD-87973924BCAB}"/>
                </a:ext>
              </a:extLst>
            </p:cNvPr>
            <p:cNvCxnSpPr>
              <a:cxnSpLocks/>
            </p:cNvCxnSpPr>
            <p:nvPr/>
          </p:nvCxnSpPr>
          <p:spPr>
            <a:xfrm>
              <a:off x="12781162" y="14307502"/>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88DBFDC-EFA4-2E07-6D53-7938375C5B0B}"/>
                </a:ext>
              </a:extLst>
            </p:cNvPr>
            <p:cNvCxnSpPr>
              <a:cxnSpLocks/>
            </p:cNvCxnSpPr>
            <p:nvPr/>
          </p:nvCxnSpPr>
          <p:spPr>
            <a:xfrm>
              <a:off x="12813718" y="15540556"/>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CAC7043C-D2F7-0DAB-95CF-83DC1DDA151C}"/>
                </a:ext>
              </a:extLst>
            </p:cNvPr>
            <p:cNvCxnSpPr>
              <a:cxnSpLocks/>
            </p:cNvCxnSpPr>
            <p:nvPr/>
          </p:nvCxnSpPr>
          <p:spPr>
            <a:xfrm flipV="1">
              <a:off x="13030544" y="14297887"/>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66308BBF-2BC6-BA6C-F00A-96D58C7A0455}"/>
                </a:ext>
              </a:extLst>
            </p:cNvPr>
            <p:cNvCxnSpPr>
              <a:cxnSpLocks/>
            </p:cNvCxnSpPr>
            <p:nvPr/>
          </p:nvCxnSpPr>
          <p:spPr>
            <a:xfrm flipV="1">
              <a:off x="13612435" y="14307502"/>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53512367-B754-E55F-1A8E-283CCD4768D8}"/>
                </a:ext>
              </a:extLst>
            </p:cNvPr>
            <p:cNvCxnSpPr>
              <a:cxnSpLocks/>
            </p:cNvCxnSpPr>
            <p:nvPr/>
          </p:nvCxnSpPr>
          <p:spPr>
            <a:xfrm flipV="1">
              <a:off x="13612435" y="15295982"/>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8A270355-F89D-14D3-3463-07717596DDBE}"/>
                </a:ext>
              </a:extLst>
            </p:cNvPr>
            <p:cNvCxnSpPr>
              <a:cxnSpLocks/>
            </p:cNvCxnSpPr>
            <p:nvPr/>
          </p:nvCxnSpPr>
          <p:spPr>
            <a:xfrm flipV="1">
              <a:off x="13023961" y="15295981"/>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4FDE1EF3-DE2F-8BA0-CE67-DD9EF28AF2A0}"/>
                </a:ext>
              </a:extLst>
            </p:cNvPr>
            <p:cNvCxnSpPr>
              <a:cxnSpLocks/>
            </p:cNvCxnSpPr>
            <p:nvPr/>
          </p:nvCxnSpPr>
          <p:spPr>
            <a:xfrm>
              <a:off x="10584873" y="15112469"/>
              <a:ext cx="512618" cy="0"/>
            </a:xfrm>
            <a:prstGeom prst="line">
              <a:avLst/>
            </a:prstGeom>
            <a:ln w="76200"/>
          </p:spPr>
          <p:style>
            <a:lnRef idx="1">
              <a:schemeClr val="dk1"/>
            </a:lnRef>
            <a:fillRef idx="0">
              <a:schemeClr val="dk1"/>
            </a:fillRef>
            <a:effectRef idx="0">
              <a:schemeClr val="dk1"/>
            </a:effectRef>
            <a:fontRef idx="minor">
              <a:schemeClr val="tx1"/>
            </a:fontRef>
          </p:style>
        </p:cxnSp>
        <p:sp>
          <p:nvSpPr>
            <p:cNvPr id="128" name="Terminator 127">
              <a:extLst>
                <a:ext uri="{FF2B5EF4-FFF2-40B4-BE49-F238E27FC236}">
                  <a16:creationId xmlns:a16="http://schemas.microsoft.com/office/drawing/2014/main" id="{6FBA09F4-F080-49BA-B5E8-CD55FB4D8B01}"/>
                </a:ext>
              </a:extLst>
            </p:cNvPr>
            <p:cNvSpPr/>
            <p:nvPr/>
          </p:nvSpPr>
          <p:spPr>
            <a:xfrm>
              <a:off x="11111017" y="14501464"/>
              <a:ext cx="221673" cy="85898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9" name="Group 128">
              <a:extLst>
                <a:ext uri="{FF2B5EF4-FFF2-40B4-BE49-F238E27FC236}">
                  <a16:creationId xmlns:a16="http://schemas.microsoft.com/office/drawing/2014/main" id="{6C719510-8093-7E70-4A36-E36AB984F4CC}"/>
                </a:ext>
              </a:extLst>
            </p:cNvPr>
            <p:cNvGrpSpPr/>
            <p:nvPr/>
          </p:nvGrpSpPr>
          <p:grpSpPr>
            <a:xfrm rot="18889759">
              <a:off x="11144524" y="12886869"/>
              <a:ext cx="4088172" cy="4088172"/>
              <a:chOff x="13509010" y="10466518"/>
              <a:chExt cx="4088172" cy="4088172"/>
            </a:xfrm>
          </p:grpSpPr>
          <p:sp>
            <p:nvSpPr>
              <p:cNvPr id="130" name="Terminator 129">
                <a:extLst>
                  <a:ext uri="{FF2B5EF4-FFF2-40B4-BE49-F238E27FC236}">
                    <a16:creationId xmlns:a16="http://schemas.microsoft.com/office/drawing/2014/main" id="{96B74649-20CF-B67B-7C1E-AEB5B4B0F1B5}"/>
                  </a:ext>
                </a:extLst>
              </p:cNvPr>
              <p:cNvSpPr/>
              <p:nvPr/>
            </p:nvSpPr>
            <p:spPr>
              <a:xfrm>
                <a:off x="15487459" y="10466518"/>
                <a:ext cx="131274" cy="408817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Terminator 130">
                <a:extLst>
                  <a:ext uri="{FF2B5EF4-FFF2-40B4-BE49-F238E27FC236}">
                    <a16:creationId xmlns:a16="http://schemas.microsoft.com/office/drawing/2014/main" id="{DC48C65E-CEA5-42FC-F3BA-897102E53BFD}"/>
                  </a:ext>
                </a:extLst>
              </p:cNvPr>
              <p:cNvSpPr/>
              <p:nvPr/>
            </p:nvSpPr>
            <p:spPr>
              <a:xfrm rot="5400000">
                <a:off x="15487459" y="10466518"/>
                <a:ext cx="131274" cy="408817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2" name="Group 131">
            <a:extLst>
              <a:ext uri="{FF2B5EF4-FFF2-40B4-BE49-F238E27FC236}">
                <a16:creationId xmlns:a16="http://schemas.microsoft.com/office/drawing/2014/main" id="{888C1D1D-D22C-9354-C265-77645F65167A}"/>
              </a:ext>
            </a:extLst>
          </p:cNvPr>
          <p:cNvGrpSpPr/>
          <p:nvPr/>
        </p:nvGrpSpPr>
        <p:grpSpPr>
          <a:xfrm rot="5400000">
            <a:off x="24671982" y="35156935"/>
            <a:ext cx="4647823" cy="4088172"/>
            <a:chOff x="10584873" y="12886869"/>
            <a:chExt cx="4647823" cy="4088172"/>
          </a:xfrm>
        </p:grpSpPr>
        <p:sp>
          <p:nvSpPr>
            <p:cNvPr id="133" name="Delay 132">
              <a:extLst>
                <a:ext uri="{FF2B5EF4-FFF2-40B4-BE49-F238E27FC236}">
                  <a16:creationId xmlns:a16="http://schemas.microsoft.com/office/drawing/2014/main" id="{57AE8014-60E0-8DA8-6902-81E0A594A958}"/>
                </a:ext>
              </a:extLst>
            </p:cNvPr>
            <p:cNvSpPr/>
            <p:nvPr/>
          </p:nvSpPr>
          <p:spPr>
            <a:xfrm>
              <a:off x="13332923" y="14436433"/>
              <a:ext cx="1103513" cy="989047"/>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Delay 133">
              <a:extLst>
                <a:ext uri="{FF2B5EF4-FFF2-40B4-BE49-F238E27FC236}">
                  <a16:creationId xmlns:a16="http://schemas.microsoft.com/office/drawing/2014/main" id="{5F0643EB-C14D-92DB-FC94-8AD9BD9E6571}"/>
                </a:ext>
              </a:extLst>
            </p:cNvPr>
            <p:cNvSpPr/>
            <p:nvPr/>
          </p:nvSpPr>
          <p:spPr>
            <a:xfrm rot="10800000">
              <a:off x="12229406" y="14436433"/>
              <a:ext cx="1103514" cy="989045"/>
            </a:xfrm>
            <a:prstGeom prst="flowChartDela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Trapezium 134">
              <a:extLst>
                <a:ext uri="{FF2B5EF4-FFF2-40B4-BE49-F238E27FC236}">
                  <a16:creationId xmlns:a16="http://schemas.microsoft.com/office/drawing/2014/main" id="{47F60C98-88B8-DC9F-85B3-B4DCE222AD0D}"/>
                </a:ext>
              </a:extLst>
            </p:cNvPr>
            <p:cNvSpPr/>
            <p:nvPr/>
          </p:nvSpPr>
          <p:spPr>
            <a:xfrm rot="16200000">
              <a:off x="11516373" y="13970795"/>
              <a:ext cx="305361" cy="192032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Delay 135">
              <a:extLst>
                <a:ext uri="{FF2B5EF4-FFF2-40B4-BE49-F238E27FC236}">
                  <a16:creationId xmlns:a16="http://schemas.microsoft.com/office/drawing/2014/main" id="{C6789A21-8C29-51A2-26AC-A2F1FEE19B5F}"/>
                </a:ext>
              </a:extLst>
            </p:cNvPr>
            <p:cNvSpPr/>
            <p:nvPr/>
          </p:nvSpPr>
          <p:spPr>
            <a:xfrm>
              <a:off x="13884679" y="14641527"/>
              <a:ext cx="385503" cy="578856"/>
            </a:xfrm>
            <a:prstGeom prst="flowChartDelay">
              <a:avLst/>
            </a:prstGeom>
            <a:solidFill>
              <a:srgbClr val="CA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7" name="Straight Connector 136">
              <a:extLst>
                <a:ext uri="{FF2B5EF4-FFF2-40B4-BE49-F238E27FC236}">
                  <a16:creationId xmlns:a16="http://schemas.microsoft.com/office/drawing/2014/main" id="{DE6D59AE-ABC8-0CF0-D99A-16CDAC3151E4}"/>
                </a:ext>
              </a:extLst>
            </p:cNvPr>
            <p:cNvCxnSpPr>
              <a:cxnSpLocks/>
              <a:stCxn id="133" idx="1"/>
              <a:endCxn id="133" idx="3"/>
            </p:cNvCxnSpPr>
            <p:nvPr/>
          </p:nvCxnSpPr>
          <p:spPr>
            <a:xfrm>
              <a:off x="13332922" y="14930957"/>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FAABC612-ECA0-9591-A877-C5B38669B318}"/>
                </a:ext>
              </a:extLst>
            </p:cNvPr>
            <p:cNvCxnSpPr>
              <a:cxnSpLocks/>
            </p:cNvCxnSpPr>
            <p:nvPr/>
          </p:nvCxnSpPr>
          <p:spPr>
            <a:xfrm>
              <a:off x="12781162" y="14307502"/>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FAFEEC6-BCD4-4514-98A2-9930B73613AA}"/>
                </a:ext>
              </a:extLst>
            </p:cNvPr>
            <p:cNvCxnSpPr>
              <a:cxnSpLocks/>
            </p:cNvCxnSpPr>
            <p:nvPr/>
          </p:nvCxnSpPr>
          <p:spPr>
            <a:xfrm>
              <a:off x="12813718" y="15540556"/>
              <a:ext cx="1080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098D749-206D-07B6-563A-F9050997CC0F}"/>
                </a:ext>
              </a:extLst>
            </p:cNvPr>
            <p:cNvCxnSpPr>
              <a:cxnSpLocks/>
            </p:cNvCxnSpPr>
            <p:nvPr/>
          </p:nvCxnSpPr>
          <p:spPr>
            <a:xfrm flipV="1">
              <a:off x="13030544" y="14297887"/>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ABAC719B-C962-9C95-DB71-B975E7286DE2}"/>
                </a:ext>
              </a:extLst>
            </p:cNvPr>
            <p:cNvCxnSpPr>
              <a:cxnSpLocks/>
            </p:cNvCxnSpPr>
            <p:nvPr/>
          </p:nvCxnSpPr>
          <p:spPr>
            <a:xfrm flipV="1">
              <a:off x="13612435" y="14307502"/>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3F0E4405-D75E-D9C5-CA8B-82CADF994088}"/>
                </a:ext>
              </a:extLst>
            </p:cNvPr>
            <p:cNvCxnSpPr>
              <a:cxnSpLocks/>
            </p:cNvCxnSpPr>
            <p:nvPr/>
          </p:nvCxnSpPr>
          <p:spPr>
            <a:xfrm flipV="1">
              <a:off x="13612435" y="15295982"/>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741E8314-BCAB-48B1-3ED3-2C2EBC80BE84}"/>
                </a:ext>
              </a:extLst>
            </p:cNvPr>
            <p:cNvCxnSpPr>
              <a:cxnSpLocks/>
            </p:cNvCxnSpPr>
            <p:nvPr/>
          </p:nvCxnSpPr>
          <p:spPr>
            <a:xfrm flipV="1">
              <a:off x="13023961" y="15295981"/>
              <a:ext cx="0" cy="258993"/>
            </a:xfrm>
            <a:prstGeom prst="line">
              <a:avLst/>
            </a:prstGeom>
            <a:ln w="76200"/>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6B4049AE-448C-42FC-9BEE-0E1504A28F5F}"/>
                </a:ext>
              </a:extLst>
            </p:cNvPr>
            <p:cNvCxnSpPr>
              <a:cxnSpLocks/>
            </p:cNvCxnSpPr>
            <p:nvPr/>
          </p:nvCxnSpPr>
          <p:spPr>
            <a:xfrm>
              <a:off x="10584873" y="15112469"/>
              <a:ext cx="512618" cy="0"/>
            </a:xfrm>
            <a:prstGeom prst="line">
              <a:avLst/>
            </a:prstGeom>
            <a:ln w="76200"/>
          </p:spPr>
          <p:style>
            <a:lnRef idx="1">
              <a:schemeClr val="dk1"/>
            </a:lnRef>
            <a:fillRef idx="0">
              <a:schemeClr val="dk1"/>
            </a:fillRef>
            <a:effectRef idx="0">
              <a:schemeClr val="dk1"/>
            </a:effectRef>
            <a:fontRef idx="minor">
              <a:schemeClr val="tx1"/>
            </a:fontRef>
          </p:style>
        </p:cxnSp>
        <p:sp>
          <p:nvSpPr>
            <p:cNvPr id="145" name="Terminator 144">
              <a:extLst>
                <a:ext uri="{FF2B5EF4-FFF2-40B4-BE49-F238E27FC236}">
                  <a16:creationId xmlns:a16="http://schemas.microsoft.com/office/drawing/2014/main" id="{E98393FA-4B30-686B-EEC7-8520F921BC02}"/>
                </a:ext>
              </a:extLst>
            </p:cNvPr>
            <p:cNvSpPr/>
            <p:nvPr/>
          </p:nvSpPr>
          <p:spPr>
            <a:xfrm>
              <a:off x="11111017" y="14501464"/>
              <a:ext cx="221673" cy="85898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6" name="Group 145">
              <a:extLst>
                <a:ext uri="{FF2B5EF4-FFF2-40B4-BE49-F238E27FC236}">
                  <a16:creationId xmlns:a16="http://schemas.microsoft.com/office/drawing/2014/main" id="{1386C343-1816-E0F1-9CAD-78BF85D0B0A7}"/>
                </a:ext>
              </a:extLst>
            </p:cNvPr>
            <p:cNvGrpSpPr/>
            <p:nvPr/>
          </p:nvGrpSpPr>
          <p:grpSpPr>
            <a:xfrm rot="18889759">
              <a:off x="11144524" y="12886869"/>
              <a:ext cx="4088172" cy="4088172"/>
              <a:chOff x="13509010" y="10466518"/>
              <a:chExt cx="4088172" cy="4088172"/>
            </a:xfrm>
          </p:grpSpPr>
          <p:sp>
            <p:nvSpPr>
              <p:cNvPr id="147" name="Terminator 146">
                <a:extLst>
                  <a:ext uri="{FF2B5EF4-FFF2-40B4-BE49-F238E27FC236}">
                    <a16:creationId xmlns:a16="http://schemas.microsoft.com/office/drawing/2014/main" id="{B2AF1FE0-900C-66C1-8D88-663C9E310428}"/>
                  </a:ext>
                </a:extLst>
              </p:cNvPr>
              <p:cNvSpPr/>
              <p:nvPr/>
            </p:nvSpPr>
            <p:spPr>
              <a:xfrm>
                <a:off x="15487459" y="10466518"/>
                <a:ext cx="131274" cy="408817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Terminator 147">
                <a:extLst>
                  <a:ext uri="{FF2B5EF4-FFF2-40B4-BE49-F238E27FC236}">
                    <a16:creationId xmlns:a16="http://schemas.microsoft.com/office/drawing/2014/main" id="{DDD1EB3D-05CF-3001-A6EE-6009D25B3958}"/>
                  </a:ext>
                </a:extLst>
              </p:cNvPr>
              <p:cNvSpPr/>
              <p:nvPr/>
            </p:nvSpPr>
            <p:spPr>
              <a:xfrm rot="5400000">
                <a:off x="15487459" y="10466518"/>
                <a:ext cx="131274" cy="4088172"/>
              </a:xfrm>
              <a:prstGeom prst="flowChartTermina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 name="Rounded Rectangle 8">
            <a:extLst>
              <a:ext uri="{FF2B5EF4-FFF2-40B4-BE49-F238E27FC236}">
                <a16:creationId xmlns:a16="http://schemas.microsoft.com/office/drawing/2014/main" id="{846539F3-9F43-BFC7-B437-443809A05DF7}"/>
              </a:ext>
            </a:extLst>
          </p:cNvPr>
          <p:cNvSpPr/>
          <p:nvPr/>
        </p:nvSpPr>
        <p:spPr>
          <a:xfrm>
            <a:off x="16285811" y="6073693"/>
            <a:ext cx="13815337" cy="1999021"/>
          </a:xfrm>
          <a:prstGeom prst="roundRect">
            <a:avLst/>
          </a:prstGeom>
          <a:solidFill>
            <a:schemeClr val="accent2">
              <a:lumMod val="5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Georgia Pro" panose="02040502050405020303" pitchFamily="18" charset="0"/>
              </a:rPr>
              <a:t>Landing-Based Information Gathering  During Stages of Flight</a:t>
            </a:r>
          </a:p>
        </p:txBody>
      </p:sp>
      <p:grpSp>
        <p:nvGrpSpPr>
          <p:cNvPr id="53" name="Group 52">
            <a:extLst>
              <a:ext uri="{FF2B5EF4-FFF2-40B4-BE49-F238E27FC236}">
                <a16:creationId xmlns:a16="http://schemas.microsoft.com/office/drawing/2014/main" id="{4197A6C0-0C04-633D-13D1-894D9EF32197}"/>
              </a:ext>
            </a:extLst>
          </p:cNvPr>
          <p:cNvGrpSpPr/>
          <p:nvPr/>
        </p:nvGrpSpPr>
        <p:grpSpPr>
          <a:xfrm>
            <a:off x="174062" y="30908930"/>
            <a:ext cx="15825360" cy="8670495"/>
            <a:chOff x="219266" y="31417631"/>
            <a:chExt cx="15825360" cy="8670495"/>
          </a:xfrm>
        </p:grpSpPr>
        <p:sp>
          <p:nvSpPr>
            <p:cNvPr id="44" name="Rounded Rectangle 43">
              <a:extLst>
                <a:ext uri="{FF2B5EF4-FFF2-40B4-BE49-F238E27FC236}">
                  <a16:creationId xmlns:a16="http://schemas.microsoft.com/office/drawing/2014/main" id="{FC156FFD-9D29-FB29-985A-7AB05707D2E3}"/>
                </a:ext>
              </a:extLst>
            </p:cNvPr>
            <p:cNvSpPr/>
            <p:nvPr/>
          </p:nvSpPr>
          <p:spPr>
            <a:xfrm>
              <a:off x="219266" y="31417631"/>
              <a:ext cx="15825360" cy="8670495"/>
            </a:xfrm>
            <a:prstGeom prst="roundRect">
              <a:avLst>
                <a:gd name="adj" fmla="val 7439"/>
              </a:avLst>
            </a:prstGeom>
            <a:solidFill>
              <a:schemeClr val="accent5">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4800" dirty="0">
                <a:solidFill>
                  <a:schemeClr val="tx1"/>
                </a:solidFill>
                <a:latin typeface="Georgia Pro" panose="02040502050405020303" pitchFamily="18" charset="0"/>
              </a:endParaRPr>
            </a:p>
            <a:p>
              <a:pPr algn="ctr"/>
              <a:r>
                <a:rPr lang="en-GB" sz="2400" dirty="0">
                  <a:solidFill>
                    <a:schemeClr val="tx1"/>
                  </a:solidFill>
                  <a:latin typeface="Georgia Pro" panose="02040502050405020303" pitchFamily="18" charset="0"/>
                </a:rPr>
                <a:t> </a:t>
              </a:r>
            </a:p>
          </p:txBody>
        </p:sp>
        <p:sp>
          <p:nvSpPr>
            <p:cNvPr id="17" name="Rounded Rectangle 16">
              <a:extLst>
                <a:ext uri="{FF2B5EF4-FFF2-40B4-BE49-F238E27FC236}">
                  <a16:creationId xmlns:a16="http://schemas.microsoft.com/office/drawing/2014/main" id="{5C52E678-9100-38AC-4784-C81BA4D5DF1D}"/>
                </a:ext>
              </a:extLst>
            </p:cNvPr>
            <p:cNvSpPr/>
            <p:nvPr/>
          </p:nvSpPr>
          <p:spPr>
            <a:xfrm>
              <a:off x="258709" y="31459820"/>
              <a:ext cx="4670256" cy="8589118"/>
            </a:xfrm>
            <a:prstGeom prst="roundRect">
              <a:avLst>
                <a:gd name="adj" fmla="val 12661"/>
              </a:avLst>
            </a:prstGeom>
            <a:solidFill>
              <a:schemeClr val="accent5">
                <a:lumMod val="75000"/>
              </a:schemeClr>
            </a:solidFill>
            <a:ln w="139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Georgia Pro" panose="02040502050405020303" pitchFamily="18" charset="0"/>
                </a:rPr>
                <a:t>Information Gathering Optimising Strategies</a:t>
              </a:r>
            </a:p>
            <a:p>
              <a:pPr algn="ctr"/>
              <a:endParaRPr lang="en-GB" sz="4800" dirty="0">
                <a:solidFill>
                  <a:schemeClr val="tx1"/>
                </a:solidFill>
                <a:latin typeface="Georgia Pro" panose="02040502050405020303" pitchFamily="18" charset="0"/>
              </a:endParaRPr>
            </a:p>
            <a:p>
              <a:pPr algn="ctr"/>
              <a:r>
                <a:rPr lang="en-GB" sz="2400" dirty="0">
                  <a:solidFill>
                    <a:schemeClr val="tx1"/>
                  </a:solidFill>
                  <a:latin typeface="Georgia Pro" panose="02040502050405020303" pitchFamily="18" charset="0"/>
                </a:rPr>
                <a:t> </a:t>
              </a:r>
            </a:p>
          </p:txBody>
        </p:sp>
      </p:grpSp>
      <p:sp>
        <p:nvSpPr>
          <p:cNvPr id="22" name="Rounded Rectangle 21">
            <a:extLst>
              <a:ext uri="{FF2B5EF4-FFF2-40B4-BE49-F238E27FC236}">
                <a16:creationId xmlns:a16="http://schemas.microsoft.com/office/drawing/2014/main" id="{308E814E-492F-3E9F-6401-9FBE1287481C}"/>
              </a:ext>
            </a:extLst>
          </p:cNvPr>
          <p:cNvSpPr/>
          <p:nvPr/>
        </p:nvSpPr>
        <p:spPr>
          <a:xfrm>
            <a:off x="5356684" y="31118698"/>
            <a:ext cx="10402076" cy="92722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Georgia Pro" panose="02040502050405020303" pitchFamily="18" charset="0"/>
              </a:rPr>
              <a:t>Creation and Maintenance of a Mental Model</a:t>
            </a:r>
          </a:p>
        </p:txBody>
      </p:sp>
      <p:sp>
        <p:nvSpPr>
          <p:cNvPr id="27" name="Rounded Rectangle 26">
            <a:extLst>
              <a:ext uri="{FF2B5EF4-FFF2-40B4-BE49-F238E27FC236}">
                <a16:creationId xmlns:a16="http://schemas.microsoft.com/office/drawing/2014/main" id="{1D7B8276-107E-78A7-C906-296A4FAA72C1}"/>
              </a:ext>
            </a:extLst>
          </p:cNvPr>
          <p:cNvSpPr/>
          <p:nvPr/>
        </p:nvSpPr>
        <p:spPr>
          <a:xfrm>
            <a:off x="5356683" y="33890795"/>
            <a:ext cx="10402077" cy="92722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Georgia Pro" panose="02040502050405020303" pitchFamily="18" charset="0"/>
              </a:rPr>
              <a:t>Teamwork/Communication</a:t>
            </a:r>
          </a:p>
        </p:txBody>
      </p:sp>
      <p:sp>
        <p:nvSpPr>
          <p:cNvPr id="29" name="Rounded Rectangle 28">
            <a:extLst>
              <a:ext uri="{FF2B5EF4-FFF2-40B4-BE49-F238E27FC236}">
                <a16:creationId xmlns:a16="http://schemas.microsoft.com/office/drawing/2014/main" id="{A54BF4BB-D0EC-5575-EFF0-3D6230BFE066}"/>
              </a:ext>
            </a:extLst>
          </p:cNvPr>
          <p:cNvSpPr/>
          <p:nvPr/>
        </p:nvSpPr>
        <p:spPr>
          <a:xfrm>
            <a:off x="5344585" y="36662892"/>
            <a:ext cx="10414175" cy="92722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Georgia Pro" panose="02040502050405020303" pitchFamily="18" charset="0"/>
              </a:rPr>
              <a:t>Integration of Visual Information</a:t>
            </a:r>
          </a:p>
        </p:txBody>
      </p:sp>
      <p:sp>
        <p:nvSpPr>
          <p:cNvPr id="31" name="Rectangle 30" descr="Chat">
            <a:extLst>
              <a:ext uri="{FF2B5EF4-FFF2-40B4-BE49-F238E27FC236}">
                <a16:creationId xmlns:a16="http://schemas.microsoft.com/office/drawing/2014/main" id="{5F5A4490-36B7-E67E-8F4E-B00DA4E008CD}"/>
              </a:ext>
            </a:extLst>
          </p:cNvPr>
          <p:cNvSpPr>
            <a:spLocks noChangeAspect="1"/>
          </p:cNvSpPr>
          <p:nvPr/>
        </p:nvSpPr>
        <p:spPr>
          <a:xfrm>
            <a:off x="5367177" y="34818019"/>
            <a:ext cx="1815756" cy="1862693"/>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2" name="Rectangle 31" descr="Hierarchy">
            <a:extLst>
              <a:ext uri="{FF2B5EF4-FFF2-40B4-BE49-F238E27FC236}">
                <a16:creationId xmlns:a16="http://schemas.microsoft.com/office/drawing/2014/main" id="{E2098F5E-AE1E-0FA9-D167-759445AF6585}"/>
              </a:ext>
            </a:extLst>
          </p:cNvPr>
          <p:cNvSpPr>
            <a:spLocks noChangeAspect="1"/>
          </p:cNvSpPr>
          <p:nvPr/>
        </p:nvSpPr>
        <p:spPr>
          <a:xfrm>
            <a:off x="5391410" y="37572297"/>
            <a:ext cx="1805263" cy="186269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id="{FD90147C-F195-02BB-F94E-179B7E716CDE}"/>
              </a:ext>
            </a:extLst>
          </p:cNvPr>
          <p:cNvSpPr txBox="1"/>
          <p:nvPr/>
        </p:nvSpPr>
        <p:spPr>
          <a:xfrm>
            <a:off x="7106098" y="32259096"/>
            <a:ext cx="8802799" cy="1384995"/>
          </a:xfrm>
          <a:prstGeom prst="rect">
            <a:avLst/>
          </a:prstGeom>
          <a:noFill/>
        </p:spPr>
        <p:txBody>
          <a:bodyPr wrap="square">
            <a:spAutoFit/>
          </a:bodyPr>
          <a:lstStyle/>
          <a:p>
            <a:pPr algn="ctr"/>
            <a:r>
              <a:rPr lang="en-GB" sz="2800" i="1" dirty="0">
                <a:latin typeface="Georgia Pro" panose="02040502050405020303" pitchFamily="18" charset="0"/>
              </a:rPr>
              <a:t>“You're probably going to be listening into radios to see what is going on, and try and </a:t>
            </a:r>
            <a:r>
              <a:rPr lang="en-GB" sz="2800" b="1" i="1" dirty="0">
                <a:latin typeface="Georgia Pro" panose="02040502050405020303" pitchFamily="18" charset="0"/>
              </a:rPr>
              <a:t>build a picture in your head</a:t>
            </a:r>
            <a:r>
              <a:rPr lang="en-GB" sz="2800" i="1" dirty="0">
                <a:latin typeface="Georgia Pro" panose="02040502050405020303" pitchFamily="18" charset="0"/>
              </a:rPr>
              <a:t>” (P1 SAR)</a:t>
            </a:r>
          </a:p>
        </p:txBody>
      </p:sp>
      <p:sp>
        <p:nvSpPr>
          <p:cNvPr id="39" name="TextBox 38">
            <a:extLst>
              <a:ext uri="{FF2B5EF4-FFF2-40B4-BE49-F238E27FC236}">
                <a16:creationId xmlns:a16="http://schemas.microsoft.com/office/drawing/2014/main" id="{BD7A9F71-CB76-6711-0E62-DA315ECFD2BF}"/>
              </a:ext>
            </a:extLst>
          </p:cNvPr>
          <p:cNvSpPr txBox="1"/>
          <p:nvPr/>
        </p:nvSpPr>
        <p:spPr>
          <a:xfrm>
            <a:off x="7089220" y="35017107"/>
            <a:ext cx="8819678" cy="1384995"/>
          </a:xfrm>
          <a:prstGeom prst="rect">
            <a:avLst/>
          </a:prstGeom>
          <a:noFill/>
        </p:spPr>
        <p:txBody>
          <a:bodyPr wrap="square">
            <a:spAutoFit/>
          </a:bodyPr>
          <a:lstStyle/>
          <a:p>
            <a:pPr algn="ctr"/>
            <a:r>
              <a:rPr lang="en-GB" sz="2800" i="1" dirty="0">
                <a:latin typeface="Georgia Pro" panose="02040502050405020303" pitchFamily="18" charset="0"/>
              </a:rPr>
              <a:t>“the most active part of the crew is to acknowledge all the obstacles that the pilot flying didn’t report. And </a:t>
            </a:r>
            <a:r>
              <a:rPr lang="en-GB" sz="2800" b="1" i="1" dirty="0">
                <a:latin typeface="Georgia Pro" panose="02040502050405020303" pitchFamily="18" charset="0"/>
              </a:rPr>
              <a:t>then we have a complete picture</a:t>
            </a:r>
            <a:r>
              <a:rPr lang="en-GB" sz="2800" i="1" dirty="0">
                <a:latin typeface="Georgia Pro" panose="02040502050405020303" pitchFamily="18" charset="0"/>
              </a:rPr>
              <a:t>.” (P19 HEMS)</a:t>
            </a:r>
          </a:p>
        </p:txBody>
      </p:sp>
      <p:sp>
        <p:nvSpPr>
          <p:cNvPr id="41" name="TextBox 40">
            <a:extLst>
              <a:ext uri="{FF2B5EF4-FFF2-40B4-BE49-F238E27FC236}">
                <a16:creationId xmlns:a16="http://schemas.microsoft.com/office/drawing/2014/main" id="{D136F988-4F9E-5DCE-54F3-55F6DC8F286B}"/>
              </a:ext>
            </a:extLst>
          </p:cNvPr>
          <p:cNvSpPr txBox="1"/>
          <p:nvPr/>
        </p:nvSpPr>
        <p:spPr>
          <a:xfrm>
            <a:off x="7158293" y="37654478"/>
            <a:ext cx="8750603" cy="1815882"/>
          </a:xfrm>
          <a:prstGeom prst="rect">
            <a:avLst/>
          </a:prstGeom>
          <a:noFill/>
        </p:spPr>
        <p:txBody>
          <a:bodyPr wrap="square">
            <a:spAutoFit/>
          </a:bodyPr>
          <a:lstStyle/>
          <a:p>
            <a:pPr algn="ctr"/>
            <a:r>
              <a:rPr lang="en-GB" sz="2800" i="1" dirty="0">
                <a:latin typeface="Georgia Pro" panose="02040502050405020303" pitchFamily="18" charset="0"/>
              </a:rPr>
              <a:t>“the cadence of the information that's coming to you and a </a:t>
            </a:r>
            <a:r>
              <a:rPr lang="en-GB" sz="2800" b="1" i="1" dirty="0">
                <a:latin typeface="Georgia Pro" panose="02040502050405020303" pitchFamily="18" charset="0"/>
              </a:rPr>
              <a:t>periodic glance at the instruments</a:t>
            </a:r>
            <a:r>
              <a:rPr lang="en-GB" sz="2800" i="1" dirty="0">
                <a:latin typeface="Georgia Pro" panose="02040502050405020303" pitchFamily="18" charset="0"/>
              </a:rPr>
              <a:t> is enough to reassure you that you're at a reasonable rate of closure.” (P16 OT)</a:t>
            </a:r>
            <a:endParaRPr lang="en-GB" sz="2800" dirty="0">
              <a:latin typeface="Georgia Pro" panose="02040502050405020303" pitchFamily="18" charset="0"/>
            </a:endParaRPr>
          </a:p>
        </p:txBody>
      </p:sp>
      <p:sp>
        <p:nvSpPr>
          <p:cNvPr id="55" name="Down Arrow 54">
            <a:extLst>
              <a:ext uri="{FF2B5EF4-FFF2-40B4-BE49-F238E27FC236}">
                <a16:creationId xmlns:a16="http://schemas.microsoft.com/office/drawing/2014/main" id="{B824C391-8A9C-B5C7-0C89-8D5F2F644C13}"/>
              </a:ext>
            </a:extLst>
          </p:cNvPr>
          <p:cNvSpPr/>
          <p:nvPr/>
        </p:nvSpPr>
        <p:spPr>
          <a:xfrm>
            <a:off x="26427058" y="14291602"/>
            <a:ext cx="1137670" cy="3491346"/>
          </a:xfrm>
          <a:prstGeom prst="down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Down Arrow 55">
            <a:extLst>
              <a:ext uri="{FF2B5EF4-FFF2-40B4-BE49-F238E27FC236}">
                <a16:creationId xmlns:a16="http://schemas.microsoft.com/office/drawing/2014/main" id="{4A3B1586-CAC5-8E46-EF0D-253E40D026B1}"/>
              </a:ext>
            </a:extLst>
          </p:cNvPr>
          <p:cNvSpPr/>
          <p:nvPr/>
        </p:nvSpPr>
        <p:spPr>
          <a:xfrm>
            <a:off x="26427058" y="22674975"/>
            <a:ext cx="1137670" cy="4385992"/>
          </a:xfrm>
          <a:prstGeom prst="down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Down Arrow 56">
            <a:extLst>
              <a:ext uri="{FF2B5EF4-FFF2-40B4-BE49-F238E27FC236}">
                <a16:creationId xmlns:a16="http://schemas.microsoft.com/office/drawing/2014/main" id="{A5A53074-D46E-92D3-4CAD-8FD31E440289}"/>
              </a:ext>
            </a:extLst>
          </p:cNvPr>
          <p:cNvSpPr/>
          <p:nvPr/>
        </p:nvSpPr>
        <p:spPr>
          <a:xfrm>
            <a:off x="26427058" y="31956831"/>
            <a:ext cx="1137670" cy="2853281"/>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C12BC6A4-5B39-6213-92D9-5CFF47FCDC57}"/>
              </a:ext>
            </a:extLst>
          </p:cNvPr>
          <p:cNvSpPr txBox="1"/>
          <p:nvPr/>
        </p:nvSpPr>
        <p:spPr>
          <a:xfrm>
            <a:off x="1634244" y="40252277"/>
            <a:ext cx="7201323" cy="646331"/>
          </a:xfrm>
          <a:prstGeom prst="rect">
            <a:avLst/>
          </a:prstGeom>
          <a:noFill/>
        </p:spPr>
        <p:txBody>
          <a:bodyPr wrap="square" rtlCol="0">
            <a:spAutoFit/>
          </a:bodyPr>
          <a:lstStyle/>
          <a:p>
            <a:r>
              <a:rPr lang="en-GB" sz="3600" dirty="0">
                <a:latin typeface="Georgia Pro" panose="02040502050405020303" pitchFamily="18" charset="0"/>
              </a:rPr>
              <a:t>n.sedlar.20@abdn.ac.uk</a:t>
            </a:r>
          </a:p>
        </p:txBody>
      </p:sp>
      <p:pic>
        <p:nvPicPr>
          <p:cNvPr id="65" name="Graphic 64" descr="Email with solid fill">
            <a:extLst>
              <a:ext uri="{FF2B5EF4-FFF2-40B4-BE49-F238E27FC236}">
                <a16:creationId xmlns:a16="http://schemas.microsoft.com/office/drawing/2014/main" id="{4F7B8DAE-5A9E-ECE5-0878-4D5DAD2967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5941" y="40009521"/>
            <a:ext cx="926356" cy="926356"/>
          </a:xfrm>
          <a:prstGeom prst="rect">
            <a:avLst/>
          </a:prstGeom>
        </p:spPr>
      </p:pic>
      <p:sp>
        <p:nvSpPr>
          <p:cNvPr id="67" name="TextBox 66">
            <a:extLst>
              <a:ext uri="{FF2B5EF4-FFF2-40B4-BE49-F238E27FC236}">
                <a16:creationId xmlns:a16="http://schemas.microsoft.com/office/drawing/2014/main" id="{D8BBFA3B-03C1-273A-A364-BF7AFCA46B66}"/>
              </a:ext>
            </a:extLst>
          </p:cNvPr>
          <p:cNvSpPr txBox="1"/>
          <p:nvPr/>
        </p:nvSpPr>
        <p:spPr>
          <a:xfrm>
            <a:off x="1634244" y="41297101"/>
            <a:ext cx="3764969" cy="646331"/>
          </a:xfrm>
          <a:prstGeom prst="rect">
            <a:avLst/>
          </a:prstGeom>
          <a:noFill/>
        </p:spPr>
        <p:txBody>
          <a:bodyPr wrap="square" rtlCol="0">
            <a:spAutoFit/>
          </a:bodyPr>
          <a:lstStyle/>
          <a:p>
            <a:r>
              <a:rPr lang="en-GB" sz="3600" dirty="0">
                <a:latin typeface="Georgia Pro" panose="02040502050405020303" pitchFamily="18" charset="0"/>
              </a:rPr>
              <a:t>@</a:t>
            </a:r>
            <a:r>
              <a:rPr lang="en-GB" sz="3600" dirty="0" err="1">
                <a:latin typeface="Georgia Pro" panose="02040502050405020303" pitchFamily="18" charset="0"/>
              </a:rPr>
              <a:t>NejcSedlar</a:t>
            </a:r>
            <a:endParaRPr lang="en-GB" sz="3600" dirty="0">
              <a:latin typeface="Georgia Pro" panose="02040502050405020303" pitchFamily="18" charset="0"/>
            </a:endParaRPr>
          </a:p>
        </p:txBody>
      </p:sp>
      <p:pic>
        <p:nvPicPr>
          <p:cNvPr id="69" name="Picture 68" descr="Qr code&#10;&#10;Description automatically generated">
            <a:extLst>
              <a:ext uri="{FF2B5EF4-FFF2-40B4-BE49-F238E27FC236}">
                <a16:creationId xmlns:a16="http://schemas.microsoft.com/office/drawing/2014/main" id="{E5AEA788-11D2-739B-0F82-F75407CCB34D}"/>
              </a:ext>
            </a:extLst>
          </p:cNvPr>
          <p:cNvPicPr>
            <a:picLocks noChangeAspect="1"/>
          </p:cNvPicPr>
          <p:nvPr/>
        </p:nvPicPr>
        <p:blipFill>
          <a:blip r:embed="rId12"/>
          <a:stretch>
            <a:fillRect/>
          </a:stretch>
        </p:blipFill>
        <p:spPr>
          <a:xfrm>
            <a:off x="6862294" y="39840215"/>
            <a:ext cx="2330438" cy="2330438"/>
          </a:xfrm>
          <a:prstGeom prst="rect">
            <a:avLst/>
          </a:prstGeom>
        </p:spPr>
      </p:pic>
      <p:pic>
        <p:nvPicPr>
          <p:cNvPr id="81" name="Picture 80" descr="A picture containing black, darkness&#10;&#10;Description automatically generated">
            <a:extLst>
              <a:ext uri="{FF2B5EF4-FFF2-40B4-BE49-F238E27FC236}">
                <a16:creationId xmlns:a16="http://schemas.microsoft.com/office/drawing/2014/main" id="{7CB50C1B-D0E8-7496-6059-E3C00B61A4E8}"/>
              </a:ext>
            </a:extLst>
          </p:cNvPr>
          <p:cNvPicPr>
            <a:picLocks noChangeAspect="1"/>
          </p:cNvPicPr>
          <p:nvPr/>
        </p:nvPicPr>
        <p:blipFill>
          <a:blip r:embed="rId13"/>
          <a:stretch>
            <a:fillRect/>
          </a:stretch>
        </p:blipFill>
        <p:spPr>
          <a:xfrm>
            <a:off x="508086" y="41144927"/>
            <a:ext cx="1126158" cy="926356"/>
          </a:xfrm>
          <a:prstGeom prst="rect">
            <a:avLst/>
          </a:prstGeom>
        </p:spPr>
      </p:pic>
      <p:pic>
        <p:nvPicPr>
          <p:cNvPr id="90" name="Picture 89" descr="A picture containing black, darkness&#10;&#10;Description automatically generated">
            <a:extLst>
              <a:ext uri="{FF2B5EF4-FFF2-40B4-BE49-F238E27FC236}">
                <a16:creationId xmlns:a16="http://schemas.microsoft.com/office/drawing/2014/main" id="{3165690A-A789-F8AF-C145-79877FDA4B6F}"/>
              </a:ext>
            </a:extLst>
          </p:cNvPr>
          <p:cNvPicPr>
            <a:picLocks noChangeAspect="1"/>
          </p:cNvPicPr>
          <p:nvPr/>
        </p:nvPicPr>
        <p:blipFill>
          <a:blip r:embed="rId14"/>
          <a:stretch>
            <a:fillRect/>
          </a:stretch>
        </p:blipFill>
        <p:spPr>
          <a:xfrm>
            <a:off x="5422059" y="41048289"/>
            <a:ext cx="1205388" cy="1022994"/>
          </a:xfrm>
          <a:prstGeom prst="rect">
            <a:avLst/>
          </a:prstGeom>
        </p:spPr>
      </p:pic>
      <p:pic>
        <p:nvPicPr>
          <p:cNvPr id="15" name="Picture 14">
            <a:extLst>
              <a:ext uri="{FF2B5EF4-FFF2-40B4-BE49-F238E27FC236}">
                <a16:creationId xmlns:a16="http://schemas.microsoft.com/office/drawing/2014/main" id="{0AEAF088-90F8-89E6-B333-8B24E9EA64C6}"/>
              </a:ext>
            </a:extLst>
          </p:cNvPr>
          <p:cNvPicPr>
            <a:picLocks noChangeAspect="1"/>
          </p:cNvPicPr>
          <p:nvPr/>
        </p:nvPicPr>
        <p:blipFill>
          <a:blip r:embed="rId15"/>
          <a:stretch>
            <a:fillRect/>
          </a:stretch>
        </p:blipFill>
        <p:spPr>
          <a:xfrm>
            <a:off x="8582685" y="39537315"/>
            <a:ext cx="3751206" cy="2830251"/>
          </a:xfrm>
          <a:prstGeom prst="rect">
            <a:avLst/>
          </a:prstGeom>
        </p:spPr>
      </p:pic>
      <p:sp>
        <p:nvSpPr>
          <p:cNvPr id="21" name="Rounded Rectangle 20">
            <a:extLst>
              <a:ext uri="{FF2B5EF4-FFF2-40B4-BE49-F238E27FC236}">
                <a16:creationId xmlns:a16="http://schemas.microsoft.com/office/drawing/2014/main" id="{2BC23F32-B9EC-610E-439E-836C8C13F729}"/>
              </a:ext>
            </a:extLst>
          </p:cNvPr>
          <p:cNvSpPr/>
          <p:nvPr/>
        </p:nvSpPr>
        <p:spPr>
          <a:xfrm rot="16200000">
            <a:off x="-1455553" y="8220760"/>
            <a:ext cx="5002969" cy="1393472"/>
          </a:xfrm>
          <a:prstGeom prst="roundRect">
            <a:avLst>
              <a:gd name="adj" fmla="val 7439"/>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Georgia Pro" panose="02040502050405020303" pitchFamily="18" charset="0"/>
              </a:rPr>
              <a:t>Introduction</a:t>
            </a:r>
            <a:endParaRPr lang="en-GB" sz="2400" dirty="0">
              <a:solidFill>
                <a:schemeClr val="bg1"/>
              </a:solidFill>
              <a:latin typeface="Georgia Pro" panose="02040502050405020303" pitchFamily="18" charset="0"/>
            </a:endParaRPr>
          </a:p>
        </p:txBody>
      </p:sp>
      <p:grpSp>
        <p:nvGrpSpPr>
          <p:cNvPr id="70" name="Group 69">
            <a:extLst>
              <a:ext uri="{FF2B5EF4-FFF2-40B4-BE49-F238E27FC236}">
                <a16:creationId xmlns:a16="http://schemas.microsoft.com/office/drawing/2014/main" id="{89431329-5EB9-9F48-B724-062D5F65575E}"/>
              </a:ext>
            </a:extLst>
          </p:cNvPr>
          <p:cNvGrpSpPr/>
          <p:nvPr/>
        </p:nvGrpSpPr>
        <p:grpSpPr>
          <a:xfrm>
            <a:off x="349197" y="11688747"/>
            <a:ext cx="15353845" cy="5281145"/>
            <a:chOff x="395966" y="12197448"/>
            <a:chExt cx="15353845" cy="5281145"/>
          </a:xfrm>
        </p:grpSpPr>
        <p:sp>
          <p:nvSpPr>
            <p:cNvPr id="49" name="Rectangle 48">
              <a:extLst>
                <a:ext uri="{FF2B5EF4-FFF2-40B4-BE49-F238E27FC236}">
                  <a16:creationId xmlns:a16="http://schemas.microsoft.com/office/drawing/2014/main" id="{A7B99D05-6223-0E49-36C8-BFE67EF9F2F5}"/>
                </a:ext>
              </a:extLst>
            </p:cNvPr>
            <p:cNvSpPr/>
            <p:nvPr/>
          </p:nvSpPr>
          <p:spPr>
            <a:xfrm>
              <a:off x="1599750" y="15823723"/>
              <a:ext cx="14150061" cy="141332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indent="-457200"/>
              <a:r>
                <a:rPr lang="en-GB" sz="4400" dirty="0"/>
                <a:t>What</a:t>
              </a:r>
              <a:r>
                <a:rPr lang="en-GB" sz="4400" b="1" dirty="0"/>
                <a:t> strategies </a:t>
              </a:r>
              <a:r>
                <a:rPr lang="en-GB" sz="4400" dirty="0"/>
                <a:t>do</a:t>
              </a:r>
              <a:r>
                <a:rPr lang="en-GB" sz="4400" b="1" dirty="0"/>
                <a:t> </a:t>
              </a:r>
              <a:r>
                <a:rPr lang="en-GB" sz="4400" dirty="0"/>
                <a:t>pilots use</a:t>
              </a:r>
              <a:r>
                <a:rPr lang="en-GB" sz="4400" b="1" dirty="0"/>
                <a:t> to effectively and efficiently gather information</a:t>
              </a:r>
              <a:r>
                <a:rPr lang="en-GB" sz="4400" dirty="0"/>
                <a:t> necessary for landing?</a:t>
              </a:r>
            </a:p>
          </p:txBody>
        </p:sp>
        <p:sp>
          <p:nvSpPr>
            <p:cNvPr id="48" name="Rectangle 47">
              <a:extLst>
                <a:ext uri="{FF2B5EF4-FFF2-40B4-BE49-F238E27FC236}">
                  <a16:creationId xmlns:a16="http://schemas.microsoft.com/office/drawing/2014/main" id="{4F938323-D826-B1D2-D60E-CEF240E68174}"/>
                </a:ext>
              </a:extLst>
            </p:cNvPr>
            <p:cNvSpPr/>
            <p:nvPr/>
          </p:nvSpPr>
          <p:spPr>
            <a:xfrm>
              <a:off x="1550891" y="14225913"/>
              <a:ext cx="14150061" cy="141332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indent="-457200"/>
              <a:r>
                <a:rPr lang="en-GB" sz="4400" dirty="0"/>
                <a:t>What are the factors that affect the </a:t>
              </a:r>
              <a:r>
                <a:rPr lang="en-GB" sz="4400" b="1" dirty="0"/>
                <a:t>type of information </a:t>
              </a:r>
              <a:r>
                <a:rPr lang="en-GB" sz="4400" dirty="0"/>
                <a:t>required and the </a:t>
              </a:r>
              <a:r>
                <a:rPr lang="en-GB" sz="4400" b="1" dirty="0"/>
                <a:t>sources</a:t>
              </a:r>
              <a:r>
                <a:rPr lang="en-GB" sz="4400" dirty="0"/>
                <a:t> from where it is obtained?</a:t>
              </a:r>
            </a:p>
          </p:txBody>
        </p:sp>
        <p:sp>
          <p:nvSpPr>
            <p:cNvPr id="38" name="Rectangle 37">
              <a:extLst>
                <a:ext uri="{FF2B5EF4-FFF2-40B4-BE49-F238E27FC236}">
                  <a16:creationId xmlns:a16="http://schemas.microsoft.com/office/drawing/2014/main" id="{9F5AEA2E-982A-72F4-5F4B-120B51D338F0}"/>
                </a:ext>
              </a:extLst>
            </p:cNvPr>
            <p:cNvSpPr/>
            <p:nvPr/>
          </p:nvSpPr>
          <p:spPr>
            <a:xfrm>
              <a:off x="1550892" y="12628102"/>
              <a:ext cx="14150061" cy="141332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indent="-457200"/>
              <a:r>
                <a:rPr lang="en-GB" sz="4400" dirty="0"/>
                <a:t>What</a:t>
              </a:r>
              <a:r>
                <a:rPr lang="en-GB" sz="4400" b="1" dirty="0"/>
                <a:t> information </a:t>
              </a:r>
              <a:r>
                <a:rPr lang="en-GB" sz="4400" dirty="0"/>
                <a:t>do pilots require to conduct landings and </a:t>
              </a:r>
              <a:r>
                <a:rPr lang="en-GB" sz="4400" b="1" dirty="0"/>
                <a:t>where </a:t>
              </a:r>
              <a:r>
                <a:rPr lang="en-GB" sz="4400" dirty="0"/>
                <a:t>do they get that information?</a:t>
              </a:r>
            </a:p>
          </p:txBody>
        </p:sp>
        <p:sp>
          <p:nvSpPr>
            <p:cNvPr id="26" name="Rounded Rectangle 25">
              <a:extLst>
                <a:ext uri="{FF2B5EF4-FFF2-40B4-BE49-F238E27FC236}">
                  <a16:creationId xmlns:a16="http://schemas.microsoft.com/office/drawing/2014/main" id="{5515528C-C51D-0054-D95B-6BF64499664E}"/>
                </a:ext>
              </a:extLst>
            </p:cNvPr>
            <p:cNvSpPr/>
            <p:nvPr/>
          </p:nvSpPr>
          <p:spPr>
            <a:xfrm rot="16200000">
              <a:off x="-1547871" y="14141285"/>
              <a:ext cx="5281145" cy="1393472"/>
            </a:xfrm>
            <a:prstGeom prst="roundRect">
              <a:avLst>
                <a:gd name="adj" fmla="val 7439"/>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Georgia Pro" panose="02040502050405020303" pitchFamily="18" charset="0"/>
                </a:rPr>
                <a:t>Key questions</a:t>
              </a:r>
              <a:endParaRPr lang="en-GB" sz="2400" dirty="0">
                <a:solidFill>
                  <a:schemeClr val="bg1"/>
                </a:solidFill>
                <a:latin typeface="Georgia Pro" panose="02040502050405020303" pitchFamily="18" charset="0"/>
              </a:endParaRPr>
            </a:p>
          </p:txBody>
        </p:sp>
      </p:grpSp>
      <p:sp>
        <p:nvSpPr>
          <p:cNvPr id="28" name="Rounded Rectangle 27">
            <a:extLst>
              <a:ext uri="{FF2B5EF4-FFF2-40B4-BE49-F238E27FC236}">
                <a16:creationId xmlns:a16="http://schemas.microsoft.com/office/drawing/2014/main" id="{58EA20A0-8171-325B-CF57-A70E544B0DB3}"/>
              </a:ext>
            </a:extLst>
          </p:cNvPr>
          <p:cNvSpPr/>
          <p:nvPr/>
        </p:nvSpPr>
        <p:spPr>
          <a:xfrm rot="16200000">
            <a:off x="-1452366" y="19080645"/>
            <a:ext cx="5002969" cy="1393472"/>
          </a:xfrm>
          <a:prstGeom prst="roundRect">
            <a:avLst>
              <a:gd name="adj" fmla="val 7439"/>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bg1"/>
                </a:solidFill>
                <a:latin typeface="Georgia Pro" panose="02040502050405020303" pitchFamily="18" charset="0"/>
              </a:rPr>
              <a:t>Methods</a:t>
            </a:r>
            <a:endParaRPr lang="en-GB" sz="2400" dirty="0">
              <a:solidFill>
                <a:schemeClr val="bg1"/>
              </a:solidFill>
              <a:latin typeface="Georgia Pro" panose="02040502050405020303" pitchFamily="18" charset="0"/>
            </a:endParaRPr>
          </a:p>
        </p:txBody>
      </p:sp>
      <p:grpSp>
        <p:nvGrpSpPr>
          <p:cNvPr id="85" name="Group 84">
            <a:extLst>
              <a:ext uri="{FF2B5EF4-FFF2-40B4-BE49-F238E27FC236}">
                <a16:creationId xmlns:a16="http://schemas.microsoft.com/office/drawing/2014/main" id="{C9E8BEB3-7AAD-5D04-B36C-F7AD1E434A54}"/>
              </a:ext>
            </a:extLst>
          </p:cNvPr>
          <p:cNvGrpSpPr/>
          <p:nvPr/>
        </p:nvGrpSpPr>
        <p:grpSpPr>
          <a:xfrm>
            <a:off x="2034025" y="18247535"/>
            <a:ext cx="1786962" cy="1586740"/>
            <a:chOff x="2175676" y="17849526"/>
            <a:chExt cx="1786962" cy="1586740"/>
          </a:xfrm>
        </p:grpSpPr>
        <p:pic>
          <p:nvPicPr>
            <p:cNvPr id="73" name="Graphic 72" descr="Pilot male with solid fill">
              <a:extLst>
                <a:ext uri="{FF2B5EF4-FFF2-40B4-BE49-F238E27FC236}">
                  <a16:creationId xmlns:a16="http://schemas.microsoft.com/office/drawing/2014/main" id="{CFF8E4E5-AE46-A188-DB26-F6363D40FC1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75870" y="17849526"/>
              <a:ext cx="1353514" cy="1353514"/>
            </a:xfrm>
            <a:prstGeom prst="rect">
              <a:avLst/>
            </a:prstGeom>
          </p:spPr>
        </p:pic>
        <p:sp>
          <p:nvSpPr>
            <p:cNvPr id="74" name="Round Same-side Corner of Rectangle 73">
              <a:extLst>
                <a:ext uri="{FF2B5EF4-FFF2-40B4-BE49-F238E27FC236}">
                  <a16:creationId xmlns:a16="http://schemas.microsoft.com/office/drawing/2014/main" id="{C4F7D719-5649-391A-8B50-E21CD5E454ED}"/>
                </a:ext>
              </a:extLst>
            </p:cNvPr>
            <p:cNvSpPr/>
            <p:nvPr/>
          </p:nvSpPr>
          <p:spPr>
            <a:xfrm rot="10800000">
              <a:off x="2175676" y="18909564"/>
              <a:ext cx="1786962" cy="526702"/>
            </a:xfrm>
            <a:prstGeom prst="round2SameRect">
              <a:avLst>
                <a:gd name="adj1" fmla="val 50000"/>
                <a:gd name="adj2" fmla="val 0"/>
              </a:avLst>
            </a:prstGeom>
            <a:solidFill>
              <a:srgbClr val="D37F9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TextBox 78">
              <a:extLst>
                <a:ext uri="{FF2B5EF4-FFF2-40B4-BE49-F238E27FC236}">
                  <a16:creationId xmlns:a16="http://schemas.microsoft.com/office/drawing/2014/main" id="{19751958-C82C-761B-159F-957C90DC0DB5}"/>
                </a:ext>
              </a:extLst>
            </p:cNvPr>
            <p:cNvSpPr txBox="1"/>
            <p:nvPr/>
          </p:nvSpPr>
          <p:spPr>
            <a:xfrm>
              <a:off x="2175676" y="18967682"/>
              <a:ext cx="1786962" cy="461664"/>
            </a:xfrm>
            <a:prstGeom prst="rect">
              <a:avLst/>
            </a:prstGeom>
            <a:noFill/>
          </p:spPr>
          <p:txBody>
            <a:bodyPr wrap="square" rtlCol="0">
              <a:spAutoFit/>
            </a:bodyPr>
            <a:lstStyle/>
            <a:p>
              <a:pPr algn="ctr"/>
              <a:r>
                <a:rPr lang="en-GB" sz="2400" dirty="0">
                  <a:latin typeface="Georgia Pro" panose="02040502050405020303" pitchFamily="18" charset="0"/>
                </a:rPr>
                <a:t>SAR (7)</a:t>
              </a:r>
            </a:p>
          </p:txBody>
        </p:sp>
      </p:grpSp>
      <p:grpSp>
        <p:nvGrpSpPr>
          <p:cNvPr id="91" name="Group 90">
            <a:extLst>
              <a:ext uri="{FF2B5EF4-FFF2-40B4-BE49-F238E27FC236}">
                <a16:creationId xmlns:a16="http://schemas.microsoft.com/office/drawing/2014/main" id="{358AD2D4-21F1-E3E7-B1B8-0DC6F4C92D93}"/>
              </a:ext>
            </a:extLst>
          </p:cNvPr>
          <p:cNvGrpSpPr/>
          <p:nvPr/>
        </p:nvGrpSpPr>
        <p:grpSpPr>
          <a:xfrm>
            <a:off x="3999331" y="18260254"/>
            <a:ext cx="1786962" cy="1586740"/>
            <a:chOff x="2175676" y="17849526"/>
            <a:chExt cx="1786962" cy="1586740"/>
          </a:xfrm>
        </p:grpSpPr>
        <p:pic>
          <p:nvPicPr>
            <p:cNvPr id="92" name="Graphic 91" descr="Pilot male with solid fill">
              <a:extLst>
                <a:ext uri="{FF2B5EF4-FFF2-40B4-BE49-F238E27FC236}">
                  <a16:creationId xmlns:a16="http://schemas.microsoft.com/office/drawing/2014/main" id="{9DA709D1-20CC-FA48-2AA8-6D79101FFC7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75870" y="17849526"/>
              <a:ext cx="1353514" cy="1353514"/>
            </a:xfrm>
            <a:prstGeom prst="rect">
              <a:avLst/>
            </a:prstGeom>
          </p:spPr>
        </p:pic>
        <p:sp>
          <p:nvSpPr>
            <p:cNvPr id="149" name="Round Same-side Corner of Rectangle 148">
              <a:extLst>
                <a:ext uri="{FF2B5EF4-FFF2-40B4-BE49-F238E27FC236}">
                  <a16:creationId xmlns:a16="http://schemas.microsoft.com/office/drawing/2014/main" id="{73E5A61E-B896-1446-630D-68CACF50D251}"/>
                </a:ext>
              </a:extLst>
            </p:cNvPr>
            <p:cNvSpPr/>
            <p:nvPr/>
          </p:nvSpPr>
          <p:spPr>
            <a:xfrm rot="10800000">
              <a:off x="2175676" y="18909564"/>
              <a:ext cx="1786962" cy="526702"/>
            </a:xfrm>
            <a:prstGeom prst="round2SameRect">
              <a:avLst>
                <a:gd name="adj1" fmla="val 50000"/>
                <a:gd name="adj2" fmla="val 0"/>
              </a:avLst>
            </a:prstGeom>
            <a:solidFill>
              <a:srgbClr val="5688A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TextBox 149">
              <a:extLst>
                <a:ext uri="{FF2B5EF4-FFF2-40B4-BE49-F238E27FC236}">
                  <a16:creationId xmlns:a16="http://schemas.microsoft.com/office/drawing/2014/main" id="{431606DB-9233-C626-2E27-0865662DBD80}"/>
                </a:ext>
              </a:extLst>
            </p:cNvPr>
            <p:cNvSpPr txBox="1"/>
            <p:nvPr/>
          </p:nvSpPr>
          <p:spPr>
            <a:xfrm>
              <a:off x="2175676" y="18967682"/>
              <a:ext cx="1786962" cy="461664"/>
            </a:xfrm>
            <a:prstGeom prst="rect">
              <a:avLst/>
            </a:prstGeom>
            <a:noFill/>
          </p:spPr>
          <p:txBody>
            <a:bodyPr wrap="square" rtlCol="0">
              <a:spAutoFit/>
            </a:bodyPr>
            <a:lstStyle/>
            <a:p>
              <a:pPr algn="ctr"/>
              <a:r>
                <a:rPr lang="en-GB" sz="2400" dirty="0">
                  <a:latin typeface="Georgia Pro" panose="02040502050405020303" pitchFamily="18" charset="0"/>
                </a:rPr>
                <a:t>OT (8)</a:t>
              </a:r>
            </a:p>
          </p:txBody>
        </p:sp>
      </p:grpSp>
      <p:grpSp>
        <p:nvGrpSpPr>
          <p:cNvPr id="151" name="Group 150">
            <a:extLst>
              <a:ext uri="{FF2B5EF4-FFF2-40B4-BE49-F238E27FC236}">
                <a16:creationId xmlns:a16="http://schemas.microsoft.com/office/drawing/2014/main" id="{00772A0C-4413-6F7A-D0FA-CB3367737C36}"/>
              </a:ext>
            </a:extLst>
          </p:cNvPr>
          <p:cNvGrpSpPr/>
          <p:nvPr/>
        </p:nvGrpSpPr>
        <p:grpSpPr>
          <a:xfrm>
            <a:off x="2034024" y="19978361"/>
            <a:ext cx="1786962" cy="1586740"/>
            <a:chOff x="2175676" y="17849526"/>
            <a:chExt cx="1786962" cy="1586740"/>
          </a:xfrm>
        </p:grpSpPr>
        <p:pic>
          <p:nvPicPr>
            <p:cNvPr id="152" name="Graphic 151" descr="Pilot male with solid fill">
              <a:extLst>
                <a:ext uri="{FF2B5EF4-FFF2-40B4-BE49-F238E27FC236}">
                  <a16:creationId xmlns:a16="http://schemas.microsoft.com/office/drawing/2014/main" id="{1312888D-9A18-3685-56B9-B25B01287C7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75870" y="17849526"/>
              <a:ext cx="1353514" cy="1353514"/>
            </a:xfrm>
            <a:prstGeom prst="rect">
              <a:avLst/>
            </a:prstGeom>
          </p:spPr>
        </p:pic>
        <p:sp>
          <p:nvSpPr>
            <p:cNvPr id="153" name="Round Same-side Corner of Rectangle 152">
              <a:extLst>
                <a:ext uri="{FF2B5EF4-FFF2-40B4-BE49-F238E27FC236}">
                  <a16:creationId xmlns:a16="http://schemas.microsoft.com/office/drawing/2014/main" id="{27E38C97-2046-6C79-F48E-267D886FBEC9}"/>
                </a:ext>
              </a:extLst>
            </p:cNvPr>
            <p:cNvSpPr/>
            <p:nvPr/>
          </p:nvSpPr>
          <p:spPr>
            <a:xfrm rot="10800000">
              <a:off x="2175676" y="18909564"/>
              <a:ext cx="1786962" cy="526702"/>
            </a:xfrm>
            <a:prstGeom prst="round2SameRect">
              <a:avLst>
                <a:gd name="adj1" fmla="val 50000"/>
                <a:gd name="adj2" fmla="val 0"/>
              </a:avLst>
            </a:prstGeom>
            <a:solidFill>
              <a:srgbClr val="81BF7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TextBox 153">
              <a:extLst>
                <a:ext uri="{FF2B5EF4-FFF2-40B4-BE49-F238E27FC236}">
                  <a16:creationId xmlns:a16="http://schemas.microsoft.com/office/drawing/2014/main" id="{D0206A05-6E12-FE11-7473-6F40526654FB}"/>
                </a:ext>
              </a:extLst>
            </p:cNvPr>
            <p:cNvSpPr txBox="1"/>
            <p:nvPr/>
          </p:nvSpPr>
          <p:spPr>
            <a:xfrm>
              <a:off x="2175676" y="18967682"/>
              <a:ext cx="1786962" cy="461664"/>
            </a:xfrm>
            <a:prstGeom prst="rect">
              <a:avLst/>
            </a:prstGeom>
            <a:noFill/>
          </p:spPr>
          <p:txBody>
            <a:bodyPr wrap="square" rtlCol="0">
              <a:spAutoFit/>
            </a:bodyPr>
            <a:lstStyle/>
            <a:p>
              <a:pPr algn="ctr"/>
              <a:r>
                <a:rPr lang="en-GB" sz="2400" dirty="0">
                  <a:latin typeface="Georgia Pro" panose="02040502050405020303" pitchFamily="18" charset="0"/>
                </a:rPr>
                <a:t>Military (3)</a:t>
              </a:r>
            </a:p>
          </p:txBody>
        </p:sp>
      </p:grpSp>
      <p:grpSp>
        <p:nvGrpSpPr>
          <p:cNvPr id="155" name="Group 154">
            <a:extLst>
              <a:ext uri="{FF2B5EF4-FFF2-40B4-BE49-F238E27FC236}">
                <a16:creationId xmlns:a16="http://schemas.microsoft.com/office/drawing/2014/main" id="{25B6676B-ADBD-61EF-C90A-F14543BE2366}"/>
              </a:ext>
            </a:extLst>
          </p:cNvPr>
          <p:cNvGrpSpPr/>
          <p:nvPr/>
        </p:nvGrpSpPr>
        <p:grpSpPr>
          <a:xfrm>
            <a:off x="3999330" y="19991080"/>
            <a:ext cx="1786962" cy="1586740"/>
            <a:chOff x="2175676" y="17849526"/>
            <a:chExt cx="1786962" cy="1586740"/>
          </a:xfrm>
        </p:grpSpPr>
        <p:pic>
          <p:nvPicPr>
            <p:cNvPr id="156" name="Graphic 155" descr="Pilot male with solid fill">
              <a:extLst>
                <a:ext uri="{FF2B5EF4-FFF2-40B4-BE49-F238E27FC236}">
                  <a16:creationId xmlns:a16="http://schemas.microsoft.com/office/drawing/2014/main" id="{E8680163-480C-3B97-5C04-2570F8BCC8C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75870" y="17849526"/>
              <a:ext cx="1353514" cy="1353514"/>
            </a:xfrm>
            <a:prstGeom prst="rect">
              <a:avLst/>
            </a:prstGeom>
          </p:spPr>
        </p:pic>
        <p:sp>
          <p:nvSpPr>
            <p:cNvPr id="157" name="Round Same-side Corner of Rectangle 156">
              <a:extLst>
                <a:ext uri="{FF2B5EF4-FFF2-40B4-BE49-F238E27FC236}">
                  <a16:creationId xmlns:a16="http://schemas.microsoft.com/office/drawing/2014/main" id="{553B3828-4912-4B75-69F8-7A93BE8CCE70}"/>
                </a:ext>
              </a:extLst>
            </p:cNvPr>
            <p:cNvSpPr/>
            <p:nvPr/>
          </p:nvSpPr>
          <p:spPr>
            <a:xfrm rot="10800000">
              <a:off x="2175676" y="18909564"/>
              <a:ext cx="1786962" cy="526702"/>
            </a:xfrm>
            <a:prstGeom prst="round2SameRect">
              <a:avLst>
                <a:gd name="adj1" fmla="val 50000"/>
                <a:gd name="adj2" fmla="val 0"/>
              </a:avLst>
            </a:prstGeom>
            <a:solidFill>
              <a:srgbClr val="E4E19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TextBox 157">
              <a:extLst>
                <a:ext uri="{FF2B5EF4-FFF2-40B4-BE49-F238E27FC236}">
                  <a16:creationId xmlns:a16="http://schemas.microsoft.com/office/drawing/2014/main" id="{CEAA4CC1-9933-BB51-8675-2788EEA35D07}"/>
                </a:ext>
              </a:extLst>
            </p:cNvPr>
            <p:cNvSpPr txBox="1"/>
            <p:nvPr/>
          </p:nvSpPr>
          <p:spPr>
            <a:xfrm>
              <a:off x="2175676" y="18967682"/>
              <a:ext cx="1786962" cy="461664"/>
            </a:xfrm>
            <a:prstGeom prst="rect">
              <a:avLst/>
            </a:prstGeom>
            <a:noFill/>
          </p:spPr>
          <p:txBody>
            <a:bodyPr wrap="square" rtlCol="0">
              <a:spAutoFit/>
            </a:bodyPr>
            <a:lstStyle/>
            <a:p>
              <a:pPr algn="ctr"/>
              <a:r>
                <a:rPr lang="en-GB" sz="2400" dirty="0">
                  <a:latin typeface="Georgia Pro" panose="02040502050405020303" pitchFamily="18" charset="0"/>
                </a:rPr>
                <a:t>HEMS (3)</a:t>
              </a:r>
            </a:p>
          </p:txBody>
        </p:sp>
      </p:grpSp>
      <p:graphicFrame>
        <p:nvGraphicFramePr>
          <p:cNvPr id="167" name="Diagram 166">
            <a:extLst>
              <a:ext uri="{FF2B5EF4-FFF2-40B4-BE49-F238E27FC236}">
                <a16:creationId xmlns:a16="http://schemas.microsoft.com/office/drawing/2014/main" id="{8A89BB10-36EE-86DD-73CB-8F258509D8C3}"/>
              </a:ext>
            </a:extLst>
          </p:cNvPr>
          <p:cNvGraphicFramePr/>
          <p:nvPr>
            <p:extLst>
              <p:ext uri="{D42A27DB-BD31-4B8C-83A1-F6EECF244321}">
                <p14:modId xmlns:p14="http://schemas.microsoft.com/office/powerpoint/2010/main" val="2528559153"/>
              </p:ext>
            </p:extLst>
          </p:nvPr>
        </p:nvGraphicFramePr>
        <p:xfrm>
          <a:off x="5894881" y="18096592"/>
          <a:ext cx="5630719" cy="392185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62" name="Rounded Rectangle 161">
            <a:extLst>
              <a:ext uri="{FF2B5EF4-FFF2-40B4-BE49-F238E27FC236}">
                <a16:creationId xmlns:a16="http://schemas.microsoft.com/office/drawing/2014/main" id="{1FB5F064-8DE8-2EED-BEDF-14E5C24AA2B1}"/>
              </a:ext>
            </a:extLst>
          </p:cNvPr>
          <p:cNvSpPr/>
          <p:nvPr/>
        </p:nvSpPr>
        <p:spPr>
          <a:xfrm>
            <a:off x="12120025" y="18416097"/>
            <a:ext cx="3470791" cy="1268922"/>
          </a:xfrm>
          <a:prstGeom prst="roundRect">
            <a:avLst/>
          </a:prstGeom>
          <a:solidFill>
            <a:srgbClr val="FFFFFF">
              <a:alpha val="50196"/>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Georgia Pro" panose="02040502050405020303" pitchFamily="18" charset="0"/>
              </a:rPr>
              <a:t>Hierarchical Task Analysis</a:t>
            </a:r>
          </a:p>
        </p:txBody>
      </p:sp>
      <p:sp>
        <p:nvSpPr>
          <p:cNvPr id="163" name="Rounded Rectangle 162">
            <a:extLst>
              <a:ext uri="{FF2B5EF4-FFF2-40B4-BE49-F238E27FC236}">
                <a16:creationId xmlns:a16="http://schemas.microsoft.com/office/drawing/2014/main" id="{4D1694DA-130E-3AC6-5E9D-970DA4C6848A}"/>
              </a:ext>
            </a:extLst>
          </p:cNvPr>
          <p:cNvSpPr/>
          <p:nvPr/>
        </p:nvSpPr>
        <p:spPr>
          <a:xfrm>
            <a:off x="12149047" y="20367375"/>
            <a:ext cx="3470790" cy="1268921"/>
          </a:xfrm>
          <a:prstGeom prst="roundRect">
            <a:avLst/>
          </a:prstGeom>
          <a:solidFill>
            <a:srgbClr val="FFFFFF">
              <a:alpha val="50196"/>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Georgia Pro" panose="02040502050405020303" pitchFamily="18" charset="0"/>
              </a:rPr>
              <a:t>Content Analysis</a:t>
            </a:r>
          </a:p>
        </p:txBody>
      </p:sp>
      <p:pic>
        <p:nvPicPr>
          <p:cNvPr id="165" name="Picture 164" descr="A picture containing screenshot, text, graphics, design&#10;&#10;Description automatically generated">
            <a:extLst>
              <a:ext uri="{FF2B5EF4-FFF2-40B4-BE49-F238E27FC236}">
                <a16:creationId xmlns:a16="http://schemas.microsoft.com/office/drawing/2014/main" id="{4CC46A64-ED71-3E8C-2E63-03981B13CA8B}"/>
              </a:ext>
            </a:extLst>
          </p:cNvPr>
          <p:cNvPicPr>
            <a:picLocks noChangeAspect="1"/>
          </p:cNvPicPr>
          <p:nvPr/>
        </p:nvPicPr>
        <p:blipFill rotWithShape="1">
          <a:blip r:embed="rId23"/>
          <a:srcRect r="58678"/>
          <a:stretch/>
        </p:blipFill>
        <p:spPr>
          <a:xfrm>
            <a:off x="11760779" y="39957784"/>
            <a:ext cx="1603119" cy="2040346"/>
          </a:xfrm>
          <a:prstGeom prst="rect">
            <a:avLst/>
          </a:prstGeom>
        </p:spPr>
      </p:pic>
      <p:sp>
        <p:nvSpPr>
          <p:cNvPr id="5" name="Rectangle 4">
            <a:extLst>
              <a:ext uri="{FF2B5EF4-FFF2-40B4-BE49-F238E27FC236}">
                <a16:creationId xmlns:a16="http://schemas.microsoft.com/office/drawing/2014/main" id="{080028DE-E8A5-E21F-64AD-524CA9D691E3}"/>
              </a:ext>
            </a:extLst>
          </p:cNvPr>
          <p:cNvSpPr/>
          <p:nvPr/>
        </p:nvSpPr>
        <p:spPr>
          <a:xfrm>
            <a:off x="1932258" y="6418349"/>
            <a:ext cx="13721926" cy="502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71500" lvl="1" indent="-571500">
              <a:buFont typeface="Wingdings" pitchFamily="2" charset="2"/>
              <a:buChar char="Ø"/>
            </a:pPr>
            <a:r>
              <a:rPr lang="en-GB" sz="3000" dirty="0">
                <a:solidFill>
                  <a:schemeClr val="tx1"/>
                </a:solidFill>
                <a:latin typeface="Georgia Pro" panose="02040502050405020303" pitchFamily="18" charset="0"/>
              </a:rPr>
              <a:t>Lapses in situation awareness (perception and comprehension of elements within the environment and the anticipation of future states) have been identified as major contributors to helicopter accidents, most often resulting in LOC-I or CFIT.</a:t>
            </a:r>
          </a:p>
          <a:p>
            <a:pPr marL="571500" lvl="1" indent="-571500">
              <a:buFont typeface="Wingdings" pitchFamily="2" charset="2"/>
              <a:buChar char="Ø"/>
            </a:pPr>
            <a:r>
              <a:rPr lang="en-GB" sz="3000" dirty="0">
                <a:solidFill>
                  <a:schemeClr val="tx1"/>
                </a:solidFill>
                <a:latin typeface="Georgia Pro" panose="02040502050405020303" pitchFamily="18" charset="0"/>
              </a:rPr>
              <a:t>Due to limited attentional resources, and the complexity of operational environments (especially during landings), the efficiency of information gathering is of particular importance.</a:t>
            </a:r>
          </a:p>
          <a:p>
            <a:pPr marL="571500" lvl="1" indent="-571500">
              <a:buFont typeface="Wingdings" pitchFamily="2" charset="2"/>
              <a:buChar char="Ø"/>
            </a:pPr>
            <a:r>
              <a:rPr lang="en-GB" sz="3000" dirty="0">
                <a:solidFill>
                  <a:schemeClr val="tx1"/>
                </a:solidFill>
                <a:latin typeface="Georgia Pro" panose="02040502050405020303" pitchFamily="18" charset="0"/>
              </a:rPr>
              <a:t>While extensive research has been conducted within fixed-wing operations, operational differences (mission types, flight/landing profiles, types of landing sites etc.) suggest helicopter-specific studies on information gathering are necessary.</a:t>
            </a:r>
          </a:p>
        </p:txBody>
      </p:sp>
      <p:sp>
        <p:nvSpPr>
          <p:cNvPr id="37" name="Notched Right Arrow 36">
            <a:extLst>
              <a:ext uri="{FF2B5EF4-FFF2-40B4-BE49-F238E27FC236}">
                <a16:creationId xmlns:a16="http://schemas.microsoft.com/office/drawing/2014/main" id="{04A2768E-DC31-8C8F-736D-947ECAEB62B0}"/>
              </a:ext>
            </a:extLst>
          </p:cNvPr>
          <p:cNvSpPr/>
          <p:nvPr/>
        </p:nvSpPr>
        <p:spPr>
          <a:xfrm>
            <a:off x="1931159" y="17285776"/>
            <a:ext cx="4512415" cy="751963"/>
          </a:xfrm>
          <a:prstGeom prst="notchedRightArrow">
            <a:avLst>
              <a:gd name="adj1" fmla="val 50000"/>
              <a:gd name="adj2" fmla="val 9632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Georgia Pro" panose="02040502050405020303" pitchFamily="18" charset="0"/>
              </a:rPr>
              <a:t>Participants</a:t>
            </a:r>
          </a:p>
        </p:txBody>
      </p:sp>
      <p:sp>
        <p:nvSpPr>
          <p:cNvPr id="40" name="Notched Right Arrow 39">
            <a:extLst>
              <a:ext uri="{FF2B5EF4-FFF2-40B4-BE49-F238E27FC236}">
                <a16:creationId xmlns:a16="http://schemas.microsoft.com/office/drawing/2014/main" id="{DCCCAA5C-F28E-4332-D373-D7DBA6945BAC}"/>
              </a:ext>
            </a:extLst>
          </p:cNvPr>
          <p:cNvSpPr/>
          <p:nvPr/>
        </p:nvSpPr>
        <p:spPr>
          <a:xfrm>
            <a:off x="6315588" y="17285776"/>
            <a:ext cx="4762813" cy="751963"/>
          </a:xfrm>
          <a:prstGeom prst="notchedRightArrow">
            <a:avLst>
              <a:gd name="adj1" fmla="val 50000"/>
              <a:gd name="adj2" fmla="val 9632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Georgia Pro" panose="02040502050405020303" pitchFamily="18" charset="0"/>
              </a:rPr>
              <a:t>Interviews</a:t>
            </a:r>
          </a:p>
        </p:txBody>
      </p:sp>
      <p:sp>
        <p:nvSpPr>
          <p:cNvPr id="42" name="Notched Right Arrow 41">
            <a:extLst>
              <a:ext uri="{FF2B5EF4-FFF2-40B4-BE49-F238E27FC236}">
                <a16:creationId xmlns:a16="http://schemas.microsoft.com/office/drawing/2014/main" id="{FE7000F2-ED94-237D-8F5D-B28A7D0B6D64}"/>
              </a:ext>
            </a:extLst>
          </p:cNvPr>
          <p:cNvSpPr/>
          <p:nvPr/>
        </p:nvSpPr>
        <p:spPr>
          <a:xfrm>
            <a:off x="10908201" y="17285775"/>
            <a:ext cx="4682615" cy="751963"/>
          </a:xfrm>
          <a:prstGeom prst="notchedRightArrow">
            <a:avLst>
              <a:gd name="adj1" fmla="val 50000"/>
              <a:gd name="adj2" fmla="val 9632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Georgia Pro" panose="02040502050405020303" pitchFamily="18" charset="0"/>
              </a:rPr>
              <a:t>Analysis</a:t>
            </a:r>
          </a:p>
        </p:txBody>
      </p:sp>
      <p:sp>
        <p:nvSpPr>
          <p:cNvPr id="36" name="TextBox 35">
            <a:extLst>
              <a:ext uri="{FF2B5EF4-FFF2-40B4-BE49-F238E27FC236}">
                <a16:creationId xmlns:a16="http://schemas.microsoft.com/office/drawing/2014/main" id="{B2957EED-33F3-0F0F-5F83-6447DC0C5264}"/>
              </a:ext>
            </a:extLst>
          </p:cNvPr>
          <p:cNvSpPr txBox="1"/>
          <p:nvPr/>
        </p:nvSpPr>
        <p:spPr>
          <a:xfrm>
            <a:off x="1894640" y="22196222"/>
            <a:ext cx="12362680" cy="369332"/>
          </a:xfrm>
          <a:prstGeom prst="rect">
            <a:avLst/>
          </a:prstGeom>
          <a:noFill/>
        </p:spPr>
        <p:txBody>
          <a:bodyPr wrap="none" rtlCol="0">
            <a:spAutoFit/>
          </a:bodyPr>
          <a:lstStyle/>
          <a:p>
            <a:r>
              <a:rPr lang="en-GB" dirty="0">
                <a:latin typeface="Georgia Pro" panose="02040502050405020303" pitchFamily="18" charset="0"/>
              </a:rPr>
              <a:t>*SAR – Search and Rescue; OT – Offshore Transport; HEMS – Helicopter Emergency Medical Service (Air Ambulance)</a:t>
            </a:r>
          </a:p>
        </p:txBody>
      </p:sp>
      <p:sp>
        <p:nvSpPr>
          <p:cNvPr id="43" name="TextBox 42">
            <a:extLst>
              <a:ext uri="{FF2B5EF4-FFF2-40B4-BE49-F238E27FC236}">
                <a16:creationId xmlns:a16="http://schemas.microsoft.com/office/drawing/2014/main" id="{45D57495-1070-22AB-0657-5B9CBDD7575F}"/>
              </a:ext>
            </a:extLst>
          </p:cNvPr>
          <p:cNvSpPr txBox="1"/>
          <p:nvPr/>
        </p:nvSpPr>
        <p:spPr>
          <a:xfrm>
            <a:off x="2494938" y="11581992"/>
            <a:ext cx="7521611" cy="369332"/>
          </a:xfrm>
          <a:prstGeom prst="rect">
            <a:avLst/>
          </a:prstGeom>
          <a:noFill/>
        </p:spPr>
        <p:txBody>
          <a:bodyPr wrap="none" rtlCol="0">
            <a:spAutoFit/>
          </a:bodyPr>
          <a:lstStyle/>
          <a:p>
            <a:r>
              <a:rPr lang="en-GB" dirty="0">
                <a:latin typeface="Georgia Pro" panose="02040502050405020303" pitchFamily="18" charset="0"/>
              </a:rPr>
              <a:t>*LOC-I – Loss of Control Inflight; CFIT – Controlled Flight Into Terrain</a:t>
            </a:r>
          </a:p>
        </p:txBody>
      </p:sp>
      <p:sp>
        <p:nvSpPr>
          <p:cNvPr id="61" name="TextBox 60">
            <a:extLst>
              <a:ext uri="{FF2B5EF4-FFF2-40B4-BE49-F238E27FC236}">
                <a16:creationId xmlns:a16="http://schemas.microsoft.com/office/drawing/2014/main" id="{CAF229A5-9D4F-AEF6-2D31-B0B432948659}"/>
              </a:ext>
            </a:extLst>
          </p:cNvPr>
          <p:cNvSpPr txBox="1"/>
          <p:nvPr/>
        </p:nvSpPr>
        <p:spPr>
          <a:xfrm>
            <a:off x="16432655" y="8501603"/>
            <a:ext cx="9913106" cy="8217634"/>
          </a:xfrm>
          <a:prstGeom prst="rect">
            <a:avLst/>
          </a:prstGeom>
          <a:noFill/>
        </p:spPr>
        <p:txBody>
          <a:bodyPr wrap="square" rtlCol="0">
            <a:spAutoFit/>
          </a:bodyPr>
          <a:lstStyle/>
          <a:p>
            <a:pPr algn="ctr"/>
            <a:r>
              <a:rPr lang="en-GB" sz="4800" b="1" dirty="0">
                <a:solidFill>
                  <a:schemeClr val="tx1"/>
                </a:solidFill>
                <a:latin typeface="Georgia Pro" panose="02040502050405020303" pitchFamily="18" charset="0"/>
              </a:rPr>
              <a:t>Pre-departure</a:t>
            </a:r>
          </a:p>
          <a:p>
            <a:pPr marL="742950" marR="0" lvl="0" indent="-742950" algn="l" defTabSz="457200" rtl="0" eaLnBrk="1" fontAlgn="auto" latinLnBrk="0" hangingPunct="1">
              <a:lnSpc>
                <a:spcPct val="100000"/>
              </a:lnSpc>
              <a:spcBef>
                <a:spcPts val="0"/>
              </a:spcBef>
              <a:spcAft>
                <a:spcPts val="0"/>
              </a:spcAft>
              <a:buClrTx/>
              <a:buSzTx/>
              <a:buFontTx/>
              <a:buAutoNum type="arabicPeriod"/>
              <a:tabLst/>
              <a:defRPr/>
            </a:pPr>
            <a:r>
              <a:rPr lang="en-GB" sz="3200" b="1" dirty="0">
                <a:solidFill>
                  <a:prstClr val="black"/>
                </a:solidFill>
                <a:latin typeface="Georgia Pro" panose="02040502050405020303" pitchFamily="18" charset="0"/>
              </a:rPr>
              <a:t>Gather landing site information</a:t>
            </a:r>
            <a:endParaRPr kumimoji="0" lang="en-GB" sz="3200" b="1"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endParaRPr>
          </a:p>
          <a:p>
            <a:pPr marL="1200150" marR="0" lvl="1" indent="-7429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2800" dirty="0">
                <a:solidFill>
                  <a:prstClr val="black"/>
                </a:solidFill>
                <a:latin typeface="Georgia Pro" panose="02040502050405020303" pitchFamily="18" charset="0"/>
              </a:rPr>
              <a:t>Check landing site documentation</a:t>
            </a:r>
          </a:p>
          <a:p>
            <a:pPr marL="1657350" lvl="2" indent="-742950">
              <a:buFont typeface="Wingdings" pitchFamily="2" charset="2"/>
              <a:buChar char="§"/>
              <a:defRPr/>
            </a:pPr>
            <a:r>
              <a:rPr kumimoji="0" lang="en-GB" sz="24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Landing site location/characteristics</a:t>
            </a:r>
          </a:p>
          <a:p>
            <a:pPr marL="1657350" lvl="2" indent="-742950">
              <a:buFont typeface="Wingdings" pitchFamily="2" charset="2"/>
              <a:buChar char="§"/>
              <a:defRPr/>
            </a:pPr>
            <a:r>
              <a:rPr kumimoji="0" lang="en-GB" sz="24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Information on obstacles/hazards</a:t>
            </a:r>
          </a:p>
          <a:p>
            <a:pPr marL="1657350" lvl="2" indent="-742950">
              <a:buFont typeface="Wingdings" pitchFamily="2" charset="2"/>
              <a:buChar char="§"/>
              <a:defRPr/>
            </a:pPr>
            <a:r>
              <a:rPr kumimoji="0" lang="en-GB" sz="24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Site classification/restrictions</a:t>
            </a:r>
          </a:p>
          <a:p>
            <a:pPr marL="1200150" marR="0" lvl="1" indent="-74295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Use satellite imagery</a:t>
            </a:r>
          </a:p>
          <a:p>
            <a:pPr marL="1200150" marR="0" lvl="1" indent="-7429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2800" dirty="0">
                <a:solidFill>
                  <a:prstClr val="black"/>
                </a:solidFill>
                <a:latin typeface="Georgia Pro" panose="02040502050405020303" pitchFamily="18" charset="0"/>
              </a:rPr>
              <a:t>Communicate with destination</a:t>
            </a:r>
            <a:endPar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endParaRPr>
          </a:p>
          <a:p>
            <a:pPr marL="742950" marR="0" lvl="0" indent="-742950" algn="l" defTabSz="4572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Check weather</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General weather report for route</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GB" sz="280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Site-specific weather</a:t>
            </a:r>
          </a:p>
          <a:p>
            <a:pPr marL="742950" marR="0" lvl="0" indent="-742950" algn="l" defTabSz="457200" rtl="0" eaLnBrk="1" fontAlgn="auto" latinLnBrk="0" hangingPunct="1">
              <a:lnSpc>
                <a:spcPct val="100000"/>
              </a:lnSpc>
              <a:spcBef>
                <a:spcPts val="0"/>
              </a:spcBef>
              <a:spcAft>
                <a:spcPts val="0"/>
              </a:spcAft>
              <a:buClrTx/>
              <a:buSzTx/>
              <a:buFontTx/>
              <a:buAutoNum type="arabicPeriod"/>
              <a:tabLst/>
              <a:defRPr/>
            </a:pPr>
            <a:r>
              <a:rPr lang="en-GB" sz="3200" b="1" dirty="0">
                <a:solidFill>
                  <a:prstClr val="black"/>
                </a:solidFill>
                <a:latin typeface="Georgia Pro" panose="02040502050405020303" pitchFamily="18" charset="0"/>
              </a:rPr>
              <a:t>Integrate aircraft specifications</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2800" dirty="0">
                <a:solidFill>
                  <a:prstClr val="black"/>
                </a:solidFill>
                <a:latin typeface="Georgia Pro" panose="02040502050405020303" pitchFamily="18" charset="0"/>
              </a:rPr>
              <a:t>Landing</a:t>
            </a:r>
            <a:r>
              <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 fuel and load requirements/capabilities</a:t>
            </a:r>
          </a:p>
          <a:p>
            <a:pPr marL="1371600" lvl="2" indent="-457200">
              <a:buFont typeface="Wingdings" pitchFamily="2" charset="2"/>
              <a:buChar char="v"/>
              <a:defRPr/>
            </a:pPr>
            <a:r>
              <a:rPr kumimoji="0" lang="en-GB" sz="2400" b="0" i="1"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“And the loads as well… because there's limits on centre of gravity or how much fuel we can take or how much fuel we need” (P18 OT)</a:t>
            </a:r>
            <a:endParaRPr lang="en-GB" sz="2400" b="1" dirty="0">
              <a:solidFill>
                <a:prstClr val="black"/>
              </a:solidFill>
              <a:latin typeface="Georgia Pro" panose="02040502050405020303" pitchFamily="18" charset="0"/>
            </a:endParaRPr>
          </a:p>
          <a:p>
            <a:pPr marL="742950" marR="0" lvl="0" indent="-742950" algn="l" defTabSz="4572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Crew brief</a:t>
            </a:r>
            <a:endParaRPr kumimoji="0" lang="en-GB" sz="4800" b="1" i="0" u="none" strike="noStrike" kern="1200" cap="none" spc="0" normalizeH="0" baseline="0" noProof="0" dirty="0">
              <a:ln>
                <a:noFill/>
              </a:ln>
              <a:solidFill>
                <a:schemeClr val="tx1"/>
              </a:solidFill>
              <a:effectLst/>
              <a:uLnTx/>
              <a:uFillTx/>
              <a:latin typeface="Georgia Pro" panose="02040502050405020303" pitchFamily="18" charset="0"/>
              <a:ea typeface="+mn-ea"/>
              <a:cs typeface="+mn-cs"/>
            </a:endParaRP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2800" dirty="0">
                <a:solidFill>
                  <a:prstClr val="black"/>
                </a:solidFill>
                <a:latin typeface="Georgia Pro" panose="02040502050405020303" pitchFamily="18" charset="0"/>
              </a:rPr>
              <a:t>Discussion of key site characteristics</a:t>
            </a:r>
            <a:endParaRPr lang="en-GB" sz="2800" b="1" dirty="0">
              <a:solidFill>
                <a:prstClr val="black"/>
              </a:solidFill>
              <a:latin typeface="Georgia Pro" panose="02040502050405020303" pitchFamily="18" charset="0"/>
            </a:endParaRPr>
          </a:p>
        </p:txBody>
      </p:sp>
      <p:sp>
        <p:nvSpPr>
          <p:cNvPr id="66" name="TextBox 65">
            <a:extLst>
              <a:ext uri="{FF2B5EF4-FFF2-40B4-BE49-F238E27FC236}">
                <a16:creationId xmlns:a16="http://schemas.microsoft.com/office/drawing/2014/main" id="{FC556FFB-8741-C3A1-7F3A-4B380A8F6F8D}"/>
              </a:ext>
            </a:extLst>
          </p:cNvPr>
          <p:cNvSpPr txBox="1"/>
          <p:nvPr/>
        </p:nvSpPr>
        <p:spPr>
          <a:xfrm>
            <a:off x="16432655" y="17264147"/>
            <a:ext cx="9913106" cy="6863417"/>
          </a:xfrm>
          <a:prstGeom prst="rect">
            <a:avLst/>
          </a:prstGeom>
          <a:noFill/>
        </p:spPr>
        <p:txBody>
          <a:bodyPr wrap="square" rtlCol="0">
            <a:spAutoFit/>
          </a:bodyPr>
          <a:lstStyle/>
          <a:p>
            <a:pPr algn="ctr"/>
            <a:r>
              <a:rPr lang="en-GB" sz="4800" b="1" dirty="0">
                <a:solidFill>
                  <a:schemeClr val="tx1"/>
                </a:solidFill>
                <a:latin typeface="Georgia Pro" panose="02040502050405020303" pitchFamily="18" charset="0"/>
              </a:rPr>
              <a:t>Cruise</a:t>
            </a:r>
          </a:p>
          <a:p>
            <a:pPr marL="742950" marR="0" lvl="0" indent="-742950" algn="l" defTabSz="4572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Update/gather information about the destination</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Communicate with destination</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2800" dirty="0">
                <a:solidFill>
                  <a:prstClr val="black"/>
                </a:solidFill>
                <a:latin typeface="Georgia Pro" panose="02040502050405020303" pitchFamily="18" charset="0"/>
              </a:rPr>
              <a:t>Landing site documentation</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Brief landing site information</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2800" dirty="0">
                <a:solidFill>
                  <a:prstClr val="black"/>
                </a:solidFill>
                <a:latin typeface="Georgia Pro" panose="02040502050405020303" pitchFamily="18" charset="0"/>
              </a:rPr>
              <a:t>Monitor OTW information</a:t>
            </a:r>
            <a:endPar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endParaRPr>
          </a:p>
          <a:p>
            <a:pPr marL="742950" marR="0" lvl="0" indent="-742950" algn="l" defTabSz="457200" rtl="0" eaLnBrk="1" fontAlgn="auto" latinLnBrk="0" hangingPunct="1">
              <a:lnSpc>
                <a:spcPct val="100000"/>
              </a:lnSpc>
              <a:spcBef>
                <a:spcPts val="0"/>
              </a:spcBef>
              <a:spcAft>
                <a:spcPts val="0"/>
              </a:spcAft>
              <a:buClrTx/>
              <a:buSzTx/>
              <a:buFontTx/>
              <a:buAutoNum type="arabicPeriod"/>
              <a:tabLst/>
              <a:defRPr/>
            </a:pPr>
            <a:r>
              <a:rPr lang="en-GB" sz="3200" b="1" dirty="0">
                <a:solidFill>
                  <a:prstClr val="black"/>
                </a:solidFill>
                <a:latin typeface="Georgia Pro" panose="02040502050405020303" pitchFamily="18" charset="0"/>
              </a:rPr>
              <a:t>Crew approach briefing</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Discussion of the planned approach</a:t>
            </a:r>
          </a:p>
          <a:p>
            <a:pPr marL="1371600" lvl="2" indent="-457200">
              <a:buFont typeface="Wingdings" pitchFamily="2" charset="2"/>
              <a:buChar char="v"/>
              <a:defRPr/>
            </a:pPr>
            <a:r>
              <a:rPr kumimoji="0" lang="en-GB" sz="2400" b="0" i="1"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“it'll be briefed, and we will talk through what          approaches are available, how we're going to do that            in the cockpit, provided there's, you know, sufficient time.” (P1 SAR)</a:t>
            </a:r>
            <a:endParaRPr lang="en-GB" sz="2400" b="1" dirty="0">
              <a:solidFill>
                <a:schemeClr val="tx1"/>
              </a:solidFill>
              <a:latin typeface="Georgia Pro" panose="02040502050405020303" pitchFamily="18" charset="0"/>
            </a:endParaRP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GB" sz="3200" b="1" dirty="0">
              <a:solidFill>
                <a:prstClr val="black"/>
              </a:solidFill>
              <a:latin typeface="Georgia Pro" panose="02040502050405020303" pitchFamily="18" charset="0"/>
            </a:endParaRPr>
          </a:p>
        </p:txBody>
      </p:sp>
      <p:sp>
        <p:nvSpPr>
          <p:cNvPr id="71" name="TextBox 70">
            <a:extLst>
              <a:ext uri="{FF2B5EF4-FFF2-40B4-BE49-F238E27FC236}">
                <a16:creationId xmlns:a16="http://schemas.microsoft.com/office/drawing/2014/main" id="{1E2311FC-BD25-1822-4B1C-210BDC197248}"/>
              </a:ext>
            </a:extLst>
          </p:cNvPr>
          <p:cNvSpPr txBox="1"/>
          <p:nvPr/>
        </p:nvSpPr>
        <p:spPr>
          <a:xfrm>
            <a:off x="16432655" y="23760210"/>
            <a:ext cx="9913106" cy="12464951"/>
          </a:xfrm>
          <a:prstGeom prst="rect">
            <a:avLst/>
          </a:prstGeom>
          <a:noFill/>
        </p:spPr>
        <p:txBody>
          <a:bodyPr wrap="square" rtlCol="0">
            <a:spAutoFit/>
          </a:bodyPr>
          <a:lstStyle/>
          <a:p>
            <a:pPr algn="ctr"/>
            <a:r>
              <a:rPr lang="en-GB" sz="4800" b="1" dirty="0">
                <a:solidFill>
                  <a:schemeClr val="tx1"/>
                </a:solidFill>
                <a:latin typeface="Georgia Pro" panose="02040502050405020303" pitchFamily="18" charset="0"/>
              </a:rPr>
              <a:t>Approach</a:t>
            </a:r>
            <a:endParaRPr lang="en-GB" sz="3600" b="1" dirty="0">
              <a:solidFill>
                <a:schemeClr val="tx1"/>
              </a:solidFill>
              <a:latin typeface="Georgia Pro" panose="02040502050405020303" pitchFamily="18" charset="0"/>
            </a:endParaRPr>
          </a:p>
          <a:p>
            <a:pPr marL="742950" indent="-742950">
              <a:buAutoNum type="arabicPeriod"/>
            </a:pPr>
            <a:r>
              <a:rPr lang="en-GB" sz="3200" b="1" dirty="0">
                <a:solidFill>
                  <a:schemeClr val="tx1"/>
                </a:solidFill>
                <a:latin typeface="Georgia Pro" panose="02040502050405020303" pitchFamily="18" charset="0"/>
              </a:rPr>
              <a:t>Establish, update, or confirm  information</a:t>
            </a:r>
          </a:p>
          <a:p>
            <a:pPr marL="914400" lvl="1" indent="-457200">
              <a:buFont typeface="Wingdings" pitchFamily="2" charset="2"/>
              <a:buChar char="§"/>
            </a:pPr>
            <a:r>
              <a:rPr lang="en-GB" sz="2800" dirty="0">
                <a:solidFill>
                  <a:schemeClr val="tx1"/>
                </a:solidFill>
                <a:latin typeface="Georgia Pro" panose="02040502050405020303" pitchFamily="18" charset="0"/>
              </a:rPr>
              <a:t>Identify landing site</a:t>
            </a:r>
          </a:p>
          <a:p>
            <a:pPr marL="1371600" lvl="2" indent="-457200">
              <a:buFont typeface="Wingdings" pitchFamily="2" charset="2"/>
              <a:buChar char="v"/>
            </a:pPr>
            <a:r>
              <a:rPr kumimoji="0" lang="en-GB" sz="2400" b="0" i="1"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“It is identifying the airfield, identifying the runway, identifying any other traffic, identifying any obstructions, which, generally, there shouldn't be.” (P15 SAR)</a:t>
            </a:r>
            <a:endParaRPr lang="en-GB" sz="2800" dirty="0">
              <a:solidFill>
                <a:schemeClr val="tx1"/>
              </a:solidFill>
              <a:latin typeface="Georgia Pro" panose="02040502050405020303" pitchFamily="18" charset="0"/>
            </a:endParaRPr>
          </a:p>
          <a:p>
            <a:pPr marL="914400" lvl="1" indent="-457200">
              <a:buFont typeface="Wingdings" pitchFamily="2" charset="2"/>
              <a:buChar char="§"/>
            </a:pPr>
            <a:r>
              <a:rPr lang="en-GB" sz="2800" dirty="0">
                <a:solidFill>
                  <a:schemeClr val="tx1"/>
                </a:solidFill>
                <a:latin typeface="Georgia Pro" panose="02040502050405020303" pitchFamily="18" charset="0"/>
              </a:rPr>
              <a:t>Evaluate the condition of the landing site and surroundings (e.g., RECCE)</a:t>
            </a:r>
          </a:p>
          <a:p>
            <a:pPr marL="914400" lvl="1" indent="-457200">
              <a:buFont typeface="Wingdings" pitchFamily="2" charset="2"/>
              <a:buChar char="§"/>
            </a:pPr>
            <a:r>
              <a:rPr lang="en-GB" sz="2800" dirty="0">
                <a:solidFill>
                  <a:schemeClr val="tx1"/>
                </a:solidFill>
                <a:latin typeface="Georgia Pro" panose="02040502050405020303" pitchFamily="18" charset="0"/>
              </a:rPr>
              <a:t>Establish/confirm wind and weather information</a:t>
            </a:r>
          </a:p>
          <a:p>
            <a:pPr marL="742950" indent="-742950">
              <a:buAutoNum type="arabicPeriod"/>
            </a:pPr>
            <a:r>
              <a:rPr lang="en-GB" sz="3200" b="1" dirty="0">
                <a:solidFill>
                  <a:schemeClr val="tx1"/>
                </a:solidFill>
                <a:latin typeface="Georgia Pro" panose="02040502050405020303" pitchFamily="18" charset="0"/>
              </a:rPr>
              <a:t>Landing briefing and checks</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Crew briefing on the planned landing</a:t>
            </a:r>
          </a:p>
          <a:p>
            <a:pPr marL="1371600" lvl="2" indent="-457200">
              <a:buFont typeface="Wingdings" pitchFamily="2" charset="2"/>
              <a:buChar char="v"/>
              <a:defRPr/>
            </a:pPr>
            <a:r>
              <a:rPr kumimoji="0" lang="en-GB" sz="2400" b="0" i="1"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“give the briefing of how are we going to approach the landing site? How are we going to land? …you go         through the checklist together, so a challenge and response thing.” (P12 OT)</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Confirm landing site identity and landing permission</a:t>
            </a:r>
          </a:p>
          <a:p>
            <a:pPr marL="742950" indent="-742950">
              <a:buAutoNum type="arabicPeriod"/>
            </a:pPr>
            <a:r>
              <a:rPr lang="en-GB" sz="3200" b="1" dirty="0">
                <a:solidFill>
                  <a:schemeClr val="tx1"/>
                </a:solidFill>
                <a:latin typeface="Georgia Pro" panose="02040502050405020303" pitchFamily="18" charset="0"/>
              </a:rPr>
              <a:t>Fly the approach</a:t>
            </a:r>
          </a:p>
          <a:p>
            <a:pPr marL="1200150" lvl="1" indent="-742950">
              <a:buFont typeface="Wingdings" pitchFamily="2" charset="2"/>
              <a:buChar char="§"/>
            </a:pPr>
            <a:r>
              <a:rPr lang="en-GB" sz="3200" dirty="0">
                <a:solidFill>
                  <a:schemeClr val="tx1"/>
                </a:solidFill>
                <a:latin typeface="Georgia Pro" panose="02040502050405020303" pitchFamily="18" charset="0"/>
              </a:rPr>
              <a:t>Monitor risks</a:t>
            </a:r>
          </a:p>
          <a:p>
            <a:pPr marL="1657350" lvl="2" indent="-742950">
              <a:buFont typeface="Wingdings" pitchFamily="2" charset="2"/>
              <a:buChar char="§"/>
            </a:pPr>
            <a:r>
              <a:rPr lang="en-GB" sz="2400" dirty="0">
                <a:solidFill>
                  <a:schemeClr val="tx1"/>
                </a:solidFill>
                <a:latin typeface="Georgia Pro" panose="02040502050405020303" pitchFamily="18" charset="0"/>
              </a:rPr>
              <a:t>Visual of site and surroundings</a:t>
            </a:r>
          </a:p>
          <a:p>
            <a:pPr marL="1200150" lvl="1" indent="-742950">
              <a:buFont typeface="Wingdings" pitchFamily="2" charset="2"/>
              <a:buChar char="§"/>
            </a:pPr>
            <a:r>
              <a:rPr lang="en-GB" sz="3200" dirty="0">
                <a:solidFill>
                  <a:schemeClr val="tx1"/>
                </a:solidFill>
                <a:latin typeface="Georgia Pro" panose="02040502050405020303" pitchFamily="18" charset="0"/>
              </a:rPr>
              <a:t>Monitor flying parameters</a:t>
            </a:r>
          </a:p>
          <a:p>
            <a:pPr marL="1657350" lvl="2" indent="-742950">
              <a:buFont typeface="Wingdings" pitchFamily="2" charset="2"/>
              <a:buChar char="§"/>
            </a:pPr>
            <a:r>
              <a:rPr lang="en-GB" sz="2400" dirty="0">
                <a:solidFill>
                  <a:schemeClr val="tx1"/>
                </a:solidFill>
                <a:latin typeface="Georgia Pro" panose="02040502050405020303" pitchFamily="18" charset="0"/>
              </a:rPr>
              <a:t>Predominantly visual – integrate with instrument information</a:t>
            </a:r>
          </a:p>
          <a:p>
            <a:pPr marL="1200150" lvl="1" indent="-742950">
              <a:buFont typeface="Wingdings" pitchFamily="2" charset="2"/>
              <a:buChar char="§"/>
            </a:pPr>
            <a:r>
              <a:rPr lang="en-GB" sz="3200" dirty="0">
                <a:solidFill>
                  <a:schemeClr val="tx1"/>
                </a:solidFill>
                <a:latin typeface="Georgia Pro" panose="02040502050405020303" pitchFamily="18" charset="0"/>
              </a:rPr>
              <a:t>Communicate with crew</a:t>
            </a:r>
          </a:p>
          <a:p>
            <a:pPr marL="1657350" lvl="2" indent="-742950">
              <a:buFont typeface="Wingdings" pitchFamily="2" charset="2"/>
              <a:buChar char="§"/>
            </a:pPr>
            <a:r>
              <a:rPr lang="en-GB" sz="2400" dirty="0">
                <a:solidFill>
                  <a:schemeClr val="tx1"/>
                </a:solidFill>
                <a:latin typeface="Georgia Pro" panose="02040502050405020303" pitchFamily="18" charset="0"/>
              </a:rPr>
              <a:t>PF – annunciate planned actions and thought processes</a:t>
            </a:r>
          </a:p>
          <a:p>
            <a:pPr marL="1657350" lvl="2" indent="-742950">
              <a:buFont typeface="Wingdings" pitchFamily="2" charset="2"/>
              <a:buChar char="§"/>
            </a:pPr>
            <a:r>
              <a:rPr lang="en-GB" sz="2400" dirty="0">
                <a:solidFill>
                  <a:schemeClr val="tx1"/>
                </a:solidFill>
                <a:latin typeface="Georgia Pro" panose="02040502050405020303" pitchFamily="18" charset="0"/>
              </a:rPr>
              <a:t>PM – provide callouts and highlight deviations/risks</a:t>
            </a:r>
          </a:p>
          <a:p>
            <a:pPr marL="1657350" lvl="2" indent="-742950">
              <a:buFont typeface="Wingdings" pitchFamily="2" charset="2"/>
              <a:buChar char="§"/>
            </a:pPr>
            <a:r>
              <a:rPr lang="en-GB" sz="2400" dirty="0">
                <a:solidFill>
                  <a:schemeClr val="tx1"/>
                </a:solidFill>
                <a:latin typeface="Georgia Pro" panose="02040502050405020303" pitchFamily="18" charset="0"/>
              </a:rPr>
              <a:t>Rear crew – Communicate hazards and provide feedback on aircraft movement</a:t>
            </a:r>
          </a:p>
          <a:p>
            <a:pPr marL="742950" marR="0" lvl="0" indent="-742950" algn="l" defTabSz="457200" rtl="0" eaLnBrk="1" fontAlgn="auto" latinLnBrk="0" hangingPunct="1">
              <a:lnSpc>
                <a:spcPct val="100000"/>
              </a:lnSpc>
              <a:spcBef>
                <a:spcPts val="0"/>
              </a:spcBef>
              <a:spcAft>
                <a:spcPts val="0"/>
              </a:spcAft>
              <a:buClrTx/>
              <a:buSzTx/>
              <a:buFontTx/>
              <a:buAutoNum type="arabicPeriod"/>
              <a:tabLst/>
              <a:defRPr/>
            </a:pPr>
            <a:endParaRPr lang="en-GB" sz="3200" b="1" dirty="0">
              <a:solidFill>
                <a:prstClr val="black"/>
              </a:solidFill>
              <a:latin typeface="Georgia Pro" panose="02040502050405020303" pitchFamily="18" charset="0"/>
            </a:endParaRPr>
          </a:p>
        </p:txBody>
      </p:sp>
      <p:sp>
        <p:nvSpPr>
          <p:cNvPr id="72" name="TextBox 71">
            <a:extLst>
              <a:ext uri="{FF2B5EF4-FFF2-40B4-BE49-F238E27FC236}">
                <a16:creationId xmlns:a16="http://schemas.microsoft.com/office/drawing/2014/main" id="{3AC296B9-C741-B7D9-2892-660B70A462BD}"/>
              </a:ext>
            </a:extLst>
          </p:cNvPr>
          <p:cNvSpPr txBox="1"/>
          <p:nvPr/>
        </p:nvSpPr>
        <p:spPr>
          <a:xfrm>
            <a:off x="16432655" y="36010192"/>
            <a:ext cx="9913106" cy="5693866"/>
          </a:xfrm>
          <a:prstGeom prst="rect">
            <a:avLst/>
          </a:prstGeom>
          <a:noFill/>
        </p:spPr>
        <p:txBody>
          <a:bodyPr wrap="square" rtlCol="0">
            <a:spAutoFit/>
          </a:bodyPr>
          <a:lstStyle/>
          <a:p>
            <a:pPr algn="ctr"/>
            <a:r>
              <a:rPr lang="en-GB" sz="4800" b="1" dirty="0">
                <a:solidFill>
                  <a:schemeClr val="tx1"/>
                </a:solidFill>
                <a:latin typeface="Georgia Pro" panose="02040502050405020303" pitchFamily="18" charset="0"/>
              </a:rPr>
              <a:t>Landing</a:t>
            </a:r>
            <a:endParaRPr kumimoji="0" lang="en-GB" sz="5400" b="1"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endParaRPr>
          </a:p>
          <a:p>
            <a:pPr marL="742950" lvl="0" indent="-742950">
              <a:buFontTx/>
              <a:buAutoNum type="arabicPeriod"/>
              <a:defRPr/>
            </a:pPr>
            <a:r>
              <a:rPr lang="en-GB" sz="3200" b="1" dirty="0">
                <a:solidFill>
                  <a:prstClr val="black"/>
                </a:solidFill>
                <a:latin typeface="Georgia Pro" panose="02040502050405020303" pitchFamily="18" charset="0"/>
              </a:rPr>
              <a:t>Establish a hover</a:t>
            </a:r>
            <a:endParaRPr lang="en-GB" sz="3200" dirty="0">
              <a:solidFill>
                <a:prstClr val="black"/>
              </a:solidFill>
              <a:latin typeface="Georgia Pro" panose="02040502050405020303" pitchFamily="18" charset="0"/>
            </a:endParaRPr>
          </a:p>
          <a:p>
            <a:pPr marL="914400" lvl="1" indent="-457200">
              <a:buFont typeface="Wingdings" pitchFamily="2" charset="2"/>
              <a:buChar char="§"/>
              <a:defRPr/>
            </a:pPr>
            <a:r>
              <a:rPr lang="en-GB" sz="2800" dirty="0">
                <a:solidFill>
                  <a:prstClr val="black"/>
                </a:solidFill>
                <a:latin typeface="Georgia Pro" panose="02040502050405020303" pitchFamily="18" charset="0"/>
              </a:rPr>
              <a:t>Use of external visual references</a:t>
            </a:r>
          </a:p>
          <a:p>
            <a:pPr marL="1371600" lvl="2" indent="-457200">
              <a:buFont typeface="Wingdings" pitchFamily="2" charset="2"/>
              <a:buChar char="v"/>
              <a:defRPr/>
            </a:pPr>
            <a:r>
              <a:rPr lang="en-GB" sz="2400" i="1" dirty="0">
                <a:solidFill>
                  <a:prstClr val="black"/>
                </a:solidFill>
                <a:latin typeface="Georgia Pro" panose="02040502050405020303" pitchFamily="18" charset="0"/>
              </a:rPr>
              <a:t>“You’ll get yourself established in the hover                              by looking at those peripheral references…                          (P20 SAR)</a:t>
            </a:r>
          </a:p>
          <a:p>
            <a:pPr marL="914400" lvl="1" indent="-457200">
              <a:buFont typeface="Arial" panose="020B0604020202020204" pitchFamily="34" charset="0"/>
              <a:buChar char="•"/>
              <a:defRPr/>
            </a:pPr>
            <a:r>
              <a:rPr lang="en-GB" sz="2800" dirty="0">
                <a:solidFill>
                  <a:prstClr val="black"/>
                </a:solidFill>
                <a:latin typeface="Georgia Pro" panose="02040502050405020303" pitchFamily="18" charset="0"/>
              </a:rPr>
              <a:t>Rear crew check the site condition</a:t>
            </a:r>
            <a:endParaRPr lang="en-GB" sz="2800" i="1" dirty="0">
              <a:solidFill>
                <a:prstClr val="black"/>
              </a:solidFill>
              <a:latin typeface="Georgia Pro" panose="02040502050405020303" pitchFamily="18" charset="0"/>
            </a:endParaRPr>
          </a:p>
          <a:p>
            <a:pPr marL="742950" marR="0" lvl="0" indent="-742950" algn="l" defTabSz="457200" rtl="0" eaLnBrk="1" fontAlgn="auto" latinLnBrk="0" hangingPunct="1">
              <a:lnSpc>
                <a:spcPct val="100000"/>
              </a:lnSpc>
              <a:spcBef>
                <a:spcPts val="0"/>
              </a:spcBef>
              <a:spcAft>
                <a:spcPts val="0"/>
              </a:spcAft>
              <a:buClrTx/>
              <a:buSzTx/>
              <a:buFontTx/>
              <a:buAutoNum type="arabicPeriod"/>
              <a:tabLst/>
              <a:defRPr/>
            </a:pPr>
            <a:r>
              <a:rPr lang="en-GB" sz="3200" b="1" dirty="0">
                <a:solidFill>
                  <a:prstClr val="black"/>
                </a:solidFill>
                <a:latin typeface="Georgia Pro" panose="02040502050405020303" pitchFamily="18" charset="0"/>
              </a:rPr>
              <a:t>Landing</a:t>
            </a:r>
            <a:r>
              <a:rPr kumimoji="0" lang="en-GB" sz="3200" b="1"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 decision</a:t>
            </a:r>
          </a:p>
          <a:p>
            <a:pPr marL="914400" marR="0" lvl="1" indent="-4572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GB" sz="2800" b="0" i="0"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Committal point for landing</a:t>
            </a:r>
          </a:p>
          <a:p>
            <a:pPr marL="1371600" lvl="2" indent="-457200">
              <a:buFont typeface="Wingdings" pitchFamily="2" charset="2"/>
              <a:buChar char="v"/>
              <a:defRPr/>
            </a:pPr>
            <a:r>
              <a:rPr kumimoji="0" lang="en-GB" sz="2400" b="0" i="1" u="none" strike="noStrike" kern="1200" cap="none" spc="0" normalizeH="0" baseline="0" noProof="0" dirty="0">
                <a:ln>
                  <a:noFill/>
                </a:ln>
                <a:solidFill>
                  <a:prstClr val="black"/>
                </a:solidFill>
                <a:effectLst/>
                <a:uLnTx/>
                <a:uFillTx/>
                <a:latin typeface="Georgia Pro" panose="02040502050405020303" pitchFamily="18" charset="0"/>
                <a:ea typeface="+mn-ea"/>
                <a:cs typeface="+mn-cs"/>
              </a:rPr>
              <a:t>“I will make a committed call, which is, the                          crew know that if, in the event of a power loss,                        or anything else happens now, I'm going into                       that field. I'm committed to that field.” (P10 Military)</a:t>
            </a:r>
          </a:p>
        </p:txBody>
      </p:sp>
      <p:graphicFrame>
        <p:nvGraphicFramePr>
          <p:cNvPr id="172" name="Diagram 171">
            <a:extLst>
              <a:ext uri="{FF2B5EF4-FFF2-40B4-BE49-F238E27FC236}">
                <a16:creationId xmlns:a16="http://schemas.microsoft.com/office/drawing/2014/main" id="{70B95C55-5FC2-5979-4CF5-C014682A4CD1}"/>
              </a:ext>
            </a:extLst>
          </p:cNvPr>
          <p:cNvGraphicFramePr/>
          <p:nvPr>
            <p:extLst>
              <p:ext uri="{D42A27DB-BD31-4B8C-83A1-F6EECF244321}">
                <p14:modId xmlns:p14="http://schemas.microsoft.com/office/powerpoint/2010/main" val="2564270490"/>
              </p:ext>
            </p:extLst>
          </p:nvPr>
        </p:nvGraphicFramePr>
        <p:xfrm>
          <a:off x="349195" y="24502255"/>
          <a:ext cx="7789096" cy="583823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73" name="Diagram 172">
            <a:extLst>
              <a:ext uri="{FF2B5EF4-FFF2-40B4-BE49-F238E27FC236}">
                <a16:creationId xmlns:a16="http://schemas.microsoft.com/office/drawing/2014/main" id="{7CCB49FE-25AF-987C-1F39-CFCEA348B23B}"/>
              </a:ext>
            </a:extLst>
          </p:cNvPr>
          <p:cNvGraphicFramePr/>
          <p:nvPr>
            <p:extLst>
              <p:ext uri="{D42A27DB-BD31-4B8C-83A1-F6EECF244321}">
                <p14:modId xmlns:p14="http://schemas.microsoft.com/office/powerpoint/2010/main" val="519000344"/>
              </p:ext>
            </p:extLst>
          </p:nvPr>
        </p:nvGraphicFramePr>
        <p:xfrm>
          <a:off x="8215383" y="24502255"/>
          <a:ext cx="7762518" cy="583823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pic>
        <p:nvPicPr>
          <p:cNvPr id="176" name="Graphic 175" descr="Thought with solid fill">
            <a:extLst>
              <a:ext uri="{FF2B5EF4-FFF2-40B4-BE49-F238E27FC236}">
                <a16:creationId xmlns:a16="http://schemas.microsoft.com/office/drawing/2014/main" id="{DFD875CF-91F7-D6BB-8663-5DC64B19C6F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5427212" y="32144614"/>
            <a:ext cx="1657065" cy="1657065"/>
          </a:xfrm>
          <a:prstGeom prst="rect">
            <a:avLst/>
          </a:prstGeom>
        </p:spPr>
      </p:pic>
      <p:pic>
        <p:nvPicPr>
          <p:cNvPr id="178" name="Graphic 177" descr="Brainstorm with solid fill">
            <a:extLst>
              <a:ext uri="{FF2B5EF4-FFF2-40B4-BE49-F238E27FC236}">
                <a16:creationId xmlns:a16="http://schemas.microsoft.com/office/drawing/2014/main" id="{8F17FD1B-FCA4-8B44-BEF9-2BEDD791C58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8390827" y="26176926"/>
            <a:ext cx="1219053" cy="1219053"/>
          </a:xfrm>
          <a:prstGeom prst="rect">
            <a:avLst/>
          </a:prstGeom>
        </p:spPr>
      </p:pic>
      <p:pic>
        <p:nvPicPr>
          <p:cNvPr id="180" name="Graphic 179" descr="Handshake with solid fill">
            <a:extLst>
              <a:ext uri="{FF2B5EF4-FFF2-40B4-BE49-F238E27FC236}">
                <a16:creationId xmlns:a16="http://schemas.microsoft.com/office/drawing/2014/main" id="{0DD92566-FAAA-EDAA-4B04-F482823B58E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384700" y="27485529"/>
            <a:ext cx="1219053" cy="1219053"/>
          </a:xfrm>
          <a:prstGeom prst="rect">
            <a:avLst/>
          </a:prstGeom>
        </p:spPr>
      </p:pic>
      <p:pic>
        <p:nvPicPr>
          <p:cNvPr id="182" name="Graphic 181" descr="Head with gears with solid fill">
            <a:extLst>
              <a:ext uri="{FF2B5EF4-FFF2-40B4-BE49-F238E27FC236}">
                <a16:creationId xmlns:a16="http://schemas.microsoft.com/office/drawing/2014/main" id="{0A7B6E68-3F18-E58C-8292-81CF76D16541}"/>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flipH="1">
            <a:off x="14676825" y="26176926"/>
            <a:ext cx="1219053" cy="1219053"/>
          </a:xfrm>
          <a:prstGeom prst="rect">
            <a:avLst/>
          </a:prstGeom>
        </p:spPr>
      </p:pic>
      <p:pic>
        <p:nvPicPr>
          <p:cNvPr id="184" name="Graphic 183" descr="Illustrator with solid fill">
            <a:extLst>
              <a:ext uri="{FF2B5EF4-FFF2-40B4-BE49-F238E27FC236}">
                <a16:creationId xmlns:a16="http://schemas.microsoft.com/office/drawing/2014/main" id="{E9FFC19A-4F61-6AE4-5D7D-F8109D693F54}"/>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4676824" y="27472960"/>
            <a:ext cx="1219053" cy="1219053"/>
          </a:xfrm>
          <a:prstGeom prst="rect">
            <a:avLst/>
          </a:prstGeom>
        </p:spPr>
      </p:pic>
      <p:pic>
        <p:nvPicPr>
          <p:cNvPr id="190" name="Graphic 189" descr="Users with solid fill">
            <a:extLst>
              <a:ext uri="{FF2B5EF4-FFF2-40B4-BE49-F238E27FC236}">
                <a16:creationId xmlns:a16="http://schemas.microsoft.com/office/drawing/2014/main" id="{4049EB0D-2FDE-4E94-99FE-7B45761FF34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6792573" y="27464723"/>
            <a:ext cx="1219053" cy="1219053"/>
          </a:xfrm>
          <a:prstGeom prst="rect">
            <a:avLst/>
          </a:prstGeom>
        </p:spPr>
      </p:pic>
      <p:pic>
        <p:nvPicPr>
          <p:cNvPr id="192" name="Graphic 191" descr="Partial sun with solid fill">
            <a:extLst>
              <a:ext uri="{FF2B5EF4-FFF2-40B4-BE49-F238E27FC236}">
                <a16:creationId xmlns:a16="http://schemas.microsoft.com/office/drawing/2014/main" id="{E1298B2F-164C-1C55-D139-8BA48CA6D0ED}"/>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36404" y="27308510"/>
            <a:ext cx="1219053" cy="1219053"/>
          </a:xfrm>
          <a:prstGeom prst="rect">
            <a:avLst/>
          </a:prstGeom>
        </p:spPr>
      </p:pic>
      <p:pic>
        <p:nvPicPr>
          <p:cNvPr id="194" name="Graphic 193" descr="Helicopter with solid fill">
            <a:extLst>
              <a:ext uri="{FF2B5EF4-FFF2-40B4-BE49-F238E27FC236}">
                <a16:creationId xmlns:a16="http://schemas.microsoft.com/office/drawing/2014/main" id="{51A26AB5-0AB3-DD75-D849-5547C8279EA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rot="872530">
            <a:off x="440613" y="26268888"/>
            <a:ext cx="1219053" cy="1219053"/>
          </a:xfrm>
          <a:prstGeom prst="rect">
            <a:avLst/>
          </a:prstGeom>
        </p:spPr>
      </p:pic>
      <p:pic>
        <p:nvPicPr>
          <p:cNvPr id="196" name="Graphic 195" descr="Landing with solid fill">
            <a:extLst>
              <a:ext uri="{FF2B5EF4-FFF2-40B4-BE49-F238E27FC236}">
                <a16:creationId xmlns:a16="http://schemas.microsoft.com/office/drawing/2014/main" id="{5E92D72A-C582-96D8-2F41-48586E874A22}"/>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flipH="1">
            <a:off x="6778325" y="26344931"/>
            <a:ext cx="1219053" cy="1219053"/>
          </a:xfrm>
          <a:prstGeom prst="rect">
            <a:avLst/>
          </a:prstGeom>
        </p:spPr>
      </p:pic>
    </p:spTree>
    <p:extLst>
      <p:ext uri="{BB962C8B-B14F-4D97-AF65-F5344CB8AC3E}">
        <p14:creationId xmlns:p14="http://schemas.microsoft.com/office/powerpoint/2010/main" val="3555967493"/>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8899</TotalTime>
  <Words>855</Words>
  <Application>Microsoft Macintosh PowerPoint</Application>
  <PresentationFormat>Custom</PresentationFormat>
  <Paragraphs>116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Calibri</vt:lpstr>
      <vt:lpstr>Calibri Light</vt:lpstr>
      <vt:lpstr>Georgia Pro</vt:lpstr>
      <vt:lpstr>Wingdings</vt:lpstr>
      <vt:lpstr>Office Theme</vt:lpstr>
      <vt:lpstr>Looking Out the Window:  Helicopter Pilots’ Landing-Focused Information Gathering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Out the Window:  Landing Focused Information Gathering of Helicopter Pilots</dc:title>
  <dc:creator>SEDLAR, NEJC (PGR)</dc:creator>
  <cp:lastModifiedBy>SEDLAR, NEJC (PGR)</cp:lastModifiedBy>
  <cp:revision>17</cp:revision>
  <dcterms:created xsi:type="dcterms:W3CDTF">2023-03-06T07:55:03Z</dcterms:created>
  <dcterms:modified xsi:type="dcterms:W3CDTF">2023-06-14T10:19:53Z</dcterms:modified>
</cp:coreProperties>
</file>